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45"/>
  </p:notesMasterIdLst>
  <p:sldIdLst>
    <p:sldId id="267" r:id="rId5"/>
    <p:sldId id="295" r:id="rId6"/>
    <p:sldId id="298" r:id="rId7"/>
    <p:sldId id="299" r:id="rId8"/>
    <p:sldId id="300" r:id="rId9"/>
    <p:sldId id="301" r:id="rId10"/>
    <p:sldId id="302" r:id="rId11"/>
    <p:sldId id="303" r:id="rId12"/>
    <p:sldId id="304" r:id="rId13"/>
    <p:sldId id="305" r:id="rId14"/>
    <p:sldId id="307" r:id="rId15"/>
    <p:sldId id="308" r:id="rId16"/>
    <p:sldId id="309" r:id="rId17"/>
    <p:sldId id="310"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11" r:id="rId44"/>
  </p:sldIdLst>
  <p:sldSz cx="9144000" cy="6858000" type="screen4x3"/>
  <p:notesSz cx="6858000" cy="9144000"/>
  <p:embeddedFontLst>
    <p:embeddedFont>
      <p:font typeface="Franklin Gothic Book" panose="020B0604020202020204" charset="0"/>
      <p:regular r:id="rId46"/>
      <p:italic r:id="rId47"/>
    </p:embeddedFont>
    <p:embeddedFont>
      <p:font typeface="Franklin Gothic Medium" panose="020B0603020102020204" pitchFamily="34" charset="0"/>
      <p:regular r:id="rId48"/>
      <p:italic r:id="rId49"/>
    </p:embeddedFont>
    <p:embeddedFont>
      <p:font typeface="Franklin Gothic Medium Cond" panose="020B0604020202020204" charset="0"/>
      <p:regular r:id="rId50"/>
    </p:embeddedFont>
    <p:embeddedFont>
      <p:font typeface="ＭＳ Ｐゴシック" panose="020B0600070205080204" pitchFamily="34" charset="-128"/>
      <p:regular r:id="rId51"/>
    </p:embeddedFont>
    <p:embeddedFont>
      <p:font typeface="Tahoma" panose="020B0604030504040204" pitchFamily="34" charset="0"/>
      <p:regular r:id="rId52"/>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 id="{DBBF791F-FBA3-73BE-3D34-1B3757F82BFB}" name="Juan Carlos Montoya Lopez" initials="JL" userId="S::montoy22@purdue.edu::3b7bc414-966c-4b3a-ba73-e493cfafdf0c" providerId="AD"/>
  <p188:author id="{A2C20292-1269-8752-9885-665D82EF48BB}" name="Ghada Seif Eddine" initials="MOU" userId="Ghada Seif Eddi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B991"/>
    <a:srgbClr val="DDB945"/>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3B2A5-0A48-4FF4-B14B-3222BFC4F386}" v="134" dt="2025-08-04T13:53:43.552"/>
    <p1510:client id="{C138C7C7-0A94-48AA-B8DD-A59DE8D2DFB5}" v="26" dt="2025-08-04T13:59:25.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3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9e1d26621ea2350e" providerId="Windows Live" clId="Web-{8B53B2A5-0A48-4FF4-B14B-3222BFC4F386}"/>
    <pc:docChg chg="addSld modSld">
      <pc:chgData name="Guest User" userId="9e1d26621ea2350e" providerId="Windows Live" clId="Web-{8B53B2A5-0A48-4FF4-B14B-3222BFC4F386}" dt="2025-08-04T13:53:41.161" v="115" actId="20577"/>
      <pc:docMkLst>
        <pc:docMk/>
      </pc:docMkLst>
      <pc:sldChg chg="modSp">
        <pc:chgData name="Guest User" userId="9e1d26621ea2350e" providerId="Windows Live" clId="Web-{8B53B2A5-0A48-4FF4-B14B-3222BFC4F386}" dt="2025-08-04T13:48:54.754" v="91" actId="20577"/>
        <pc:sldMkLst>
          <pc:docMk/>
          <pc:sldMk cId="3087558181" sldId="295"/>
        </pc:sldMkLst>
        <pc:spChg chg="mod">
          <ac:chgData name="Guest User" userId="9e1d26621ea2350e" providerId="Windows Live" clId="Web-{8B53B2A5-0A48-4FF4-B14B-3222BFC4F386}" dt="2025-08-04T13:48:54.754" v="91" actId="20577"/>
          <ac:spMkLst>
            <pc:docMk/>
            <pc:sldMk cId="3087558181" sldId="295"/>
            <ac:spMk id="16" creationId="{615E6CDF-3B3A-2AEC-C84D-5CCB7E4E877C}"/>
          </ac:spMkLst>
        </pc:spChg>
      </pc:sldChg>
      <pc:sldChg chg="modSp">
        <pc:chgData name="Guest User" userId="9e1d26621ea2350e" providerId="Windows Live" clId="Web-{8B53B2A5-0A48-4FF4-B14B-3222BFC4F386}" dt="2025-08-04T13:49:17.613" v="97" actId="20577"/>
        <pc:sldMkLst>
          <pc:docMk/>
          <pc:sldMk cId="4009077076" sldId="300"/>
        </pc:sldMkLst>
        <pc:spChg chg="mod">
          <ac:chgData name="Guest User" userId="9e1d26621ea2350e" providerId="Windows Live" clId="Web-{8B53B2A5-0A48-4FF4-B14B-3222BFC4F386}" dt="2025-08-04T13:49:10.566" v="95" actId="20577"/>
          <ac:spMkLst>
            <pc:docMk/>
            <pc:sldMk cId="4009077076" sldId="300"/>
            <ac:spMk id="3" creationId="{D4EDCA79-6A94-ED7D-8970-1288B1277908}"/>
          </ac:spMkLst>
        </pc:spChg>
        <pc:spChg chg="mod">
          <ac:chgData name="Guest User" userId="9e1d26621ea2350e" providerId="Windows Live" clId="Web-{8B53B2A5-0A48-4FF4-B14B-3222BFC4F386}" dt="2025-08-04T13:49:14.363" v="96" actId="20577"/>
          <ac:spMkLst>
            <pc:docMk/>
            <pc:sldMk cId="4009077076" sldId="300"/>
            <ac:spMk id="5" creationId="{CF93AF48-4786-6066-3318-FFD4A0272394}"/>
          </ac:spMkLst>
        </pc:spChg>
        <pc:spChg chg="mod">
          <ac:chgData name="Guest User" userId="9e1d26621ea2350e" providerId="Windows Live" clId="Web-{8B53B2A5-0A48-4FF4-B14B-3222BFC4F386}" dt="2025-08-04T13:49:17.613" v="97" actId="20577"/>
          <ac:spMkLst>
            <pc:docMk/>
            <pc:sldMk cId="4009077076" sldId="300"/>
            <ac:spMk id="6" creationId="{E8B66C03-A1A3-9D20-1A18-DD4094364A0D}"/>
          </ac:spMkLst>
        </pc:spChg>
      </pc:sldChg>
      <pc:sldChg chg="modSp">
        <pc:chgData name="Guest User" userId="9e1d26621ea2350e" providerId="Windows Live" clId="Web-{8B53B2A5-0A48-4FF4-B14B-3222BFC4F386}" dt="2025-08-04T13:50:00.223" v="99" actId="20577"/>
        <pc:sldMkLst>
          <pc:docMk/>
          <pc:sldMk cId="3316756922" sldId="304"/>
        </pc:sldMkLst>
        <pc:spChg chg="mod">
          <ac:chgData name="Guest User" userId="9e1d26621ea2350e" providerId="Windows Live" clId="Web-{8B53B2A5-0A48-4FF4-B14B-3222BFC4F386}" dt="2025-08-04T13:50:00.223" v="99" actId="20577"/>
          <ac:spMkLst>
            <pc:docMk/>
            <pc:sldMk cId="3316756922" sldId="304"/>
            <ac:spMk id="4" creationId="{66B06562-51EB-0612-8238-14F23516B39B}"/>
          </ac:spMkLst>
        </pc:spChg>
      </pc:sldChg>
      <pc:sldChg chg="modSp">
        <pc:chgData name="Guest User" userId="9e1d26621ea2350e" providerId="Windows Live" clId="Web-{8B53B2A5-0A48-4FF4-B14B-3222BFC4F386}" dt="2025-08-04T13:50:13.332" v="101" actId="20577"/>
        <pc:sldMkLst>
          <pc:docMk/>
          <pc:sldMk cId="896215791" sldId="307"/>
        </pc:sldMkLst>
        <pc:spChg chg="mod">
          <ac:chgData name="Guest User" userId="9e1d26621ea2350e" providerId="Windows Live" clId="Web-{8B53B2A5-0A48-4FF4-B14B-3222BFC4F386}" dt="2025-08-04T13:50:13.332" v="101" actId="20577"/>
          <ac:spMkLst>
            <pc:docMk/>
            <pc:sldMk cId="896215791" sldId="307"/>
            <ac:spMk id="4" creationId="{A25F3181-A8BE-D158-BF50-ED18E5512BCE}"/>
          </ac:spMkLst>
        </pc:spChg>
      </pc:sldChg>
      <pc:sldChg chg="modSp">
        <pc:chgData name="Guest User" userId="9e1d26621ea2350e" providerId="Windows Live" clId="Web-{8B53B2A5-0A48-4FF4-B14B-3222BFC4F386}" dt="2025-08-04T13:52:42.739" v="112" actId="20577"/>
        <pc:sldMkLst>
          <pc:docMk/>
          <pc:sldMk cId="3817251587" sldId="310"/>
        </pc:sldMkLst>
        <pc:spChg chg="mod">
          <ac:chgData name="Guest User" userId="9e1d26621ea2350e" providerId="Windows Live" clId="Web-{8B53B2A5-0A48-4FF4-B14B-3222BFC4F386}" dt="2025-08-04T13:52:42.739" v="112" actId="20577"/>
          <ac:spMkLst>
            <pc:docMk/>
            <pc:sldMk cId="3817251587" sldId="310"/>
            <ac:spMk id="14" creationId="{22C5416C-CE3F-0993-87E8-774F20073BF4}"/>
          </ac:spMkLst>
        </pc:spChg>
        <pc:spChg chg="mod">
          <ac:chgData name="Guest User" userId="9e1d26621ea2350e" providerId="Windows Live" clId="Web-{8B53B2A5-0A48-4FF4-B14B-3222BFC4F386}" dt="2025-08-04T13:52:28.161" v="109" actId="20577"/>
          <ac:spMkLst>
            <pc:docMk/>
            <pc:sldMk cId="3817251587" sldId="310"/>
            <ac:spMk id="15" creationId="{6400D4B3-E4D1-42E1-297C-BEC1C4FE6F40}"/>
          </ac:spMkLst>
        </pc:spChg>
      </pc:sldChg>
      <pc:sldChg chg="modSp">
        <pc:chgData name="Guest User" userId="9e1d26621ea2350e" providerId="Windows Live" clId="Web-{8B53B2A5-0A48-4FF4-B14B-3222BFC4F386}" dt="2025-08-04T13:53:23.614" v="114" actId="20577"/>
        <pc:sldMkLst>
          <pc:docMk/>
          <pc:sldMk cId="2437161847" sldId="314"/>
        </pc:sldMkLst>
        <pc:spChg chg="mod">
          <ac:chgData name="Guest User" userId="9e1d26621ea2350e" providerId="Windows Live" clId="Web-{8B53B2A5-0A48-4FF4-B14B-3222BFC4F386}" dt="2025-08-04T13:53:23.614" v="114" actId="20577"/>
          <ac:spMkLst>
            <pc:docMk/>
            <pc:sldMk cId="2437161847" sldId="314"/>
            <ac:spMk id="14" creationId="{96230F5D-1856-0AE2-06A6-6165F6F98F07}"/>
          </ac:spMkLst>
        </pc:spChg>
      </pc:sldChg>
      <pc:sldChg chg="modSp">
        <pc:chgData name="Guest User" userId="9e1d26621ea2350e" providerId="Windows Live" clId="Web-{8B53B2A5-0A48-4FF4-B14B-3222BFC4F386}" dt="2025-08-04T13:52:00.973" v="107" actId="20577"/>
        <pc:sldMkLst>
          <pc:docMk/>
          <pc:sldMk cId="310128178" sldId="315"/>
        </pc:sldMkLst>
        <pc:spChg chg="mod">
          <ac:chgData name="Guest User" userId="9e1d26621ea2350e" providerId="Windows Live" clId="Web-{8B53B2A5-0A48-4FF4-B14B-3222BFC4F386}" dt="2025-08-04T13:52:00.973" v="107" actId="20577"/>
          <ac:spMkLst>
            <pc:docMk/>
            <pc:sldMk cId="310128178" sldId="315"/>
            <ac:spMk id="4" creationId="{3FB04149-D9A8-572E-2FC0-9CE9223A78CF}"/>
          </ac:spMkLst>
        </pc:spChg>
      </pc:sldChg>
      <pc:sldChg chg="modSp">
        <pc:chgData name="Guest User" userId="9e1d26621ea2350e" providerId="Windows Live" clId="Web-{8B53B2A5-0A48-4FF4-B14B-3222BFC4F386}" dt="2025-08-04T13:53:41.161" v="115" actId="20577"/>
        <pc:sldMkLst>
          <pc:docMk/>
          <pc:sldMk cId="499965168" sldId="316"/>
        </pc:sldMkLst>
        <pc:spChg chg="mod">
          <ac:chgData name="Guest User" userId="9e1d26621ea2350e" providerId="Windows Live" clId="Web-{8B53B2A5-0A48-4FF4-B14B-3222BFC4F386}" dt="2025-08-04T13:53:41.161" v="115" actId="20577"/>
          <ac:spMkLst>
            <pc:docMk/>
            <pc:sldMk cId="499965168" sldId="316"/>
            <ac:spMk id="14" creationId="{3056528D-084B-DD3A-42AC-0C05E5F9D310}"/>
          </ac:spMkLst>
        </pc:spChg>
      </pc:sldChg>
      <pc:sldChg chg="modSp">
        <pc:chgData name="Guest User" userId="9e1d26621ea2350e" providerId="Windows Live" clId="Web-{8B53B2A5-0A48-4FF4-B14B-3222BFC4F386}" dt="2025-08-04T13:51:46.833" v="102" actId="20577"/>
        <pc:sldMkLst>
          <pc:docMk/>
          <pc:sldMk cId="2056227810" sldId="317"/>
        </pc:sldMkLst>
        <pc:spChg chg="mod">
          <ac:chgData name="Guest User" userId="9e1d26621ea2350e" providerId="Windows Live" clId="Web-{8B53B2A5-0A48-4FF4-B14B-3222BFC4F386}" dt="2025-08-04T13:51:46.833" v="102" actId="20577"/>
          <ac:spMkLst>
            <pc:docMk/>
            <pc:sldMk cId="2056227810" sldId="317"/>
            <ac:spMk id="4" creationId="{F779FC36-32C6-39F6-60B0-A9C548CAA7E9}"/>
          </ac:spMkLst>
        </pc:spChg>
      </pc:sldChg>
      <pc:sldChg chg="modSp">
        <pc:chgData name="Guest User" userId="9e1d26621ea2350e" providerId="Windows Live" clId="Web-{8B53B2A5-0A48-4FF4-B14B-3222BFC4F386}" dt="2025-08-04T13:45:59.988" v="63" actId="20577"/>
        <pc:sldMkLst>
          <pc:docMk/>
          <pc:sldMk cId="3329458592" sldId="319"/>
        </pc:sldMkLst>
        <pc:spChg chg="mod">
          <ac:chgData name="Guest User" userId="9e1d26621ea2350e" providerId="Windows Live" clId="Web-{8B53B2A5-0A48-4FF4-B14B-3222BFC4F386}" dt="2025-08-04T13:45:59.988" v="63" actId="20577"/>
          <ac:spMkLst>
            <pc:docMk/>
            <pc:sldMk cId="3329458592" sldId="319"/>
            <ac:spMk id="4" creationId="{9DF3FA01-A973-6C89-125C-D74CDC883947}"/>
          </ac:spMkLst>
        </pc:spChg>
      </pc:sldChg>
      <pc:sldChg chg="modSp">
        <pc:chgData name="Guest User" userId="9e1d26621ea2350e" providerId="Windows Live" clId="Web-{8B53B2A5-0A48-4FF4-B14B-3222BFC4F386}" dt="2025-08-04T13:46:17.910" v="67" actId="20577"/>
        <pc:sldMkLst>
          <pc:docMk/>
          <pc:sldMk cId="725035251" sldId="320"/>
        </pc:sldMkLst>
        <pc:spChg chg="mod">
          <ac:chgData name="Guest User" userId="9e1d26621ea2350e" providerId="Windows Live" clId="Web-{8B53B2A5-0A48-4FF4-B14B-3222BFC4F386}" dt="2025-08-04T13:46:17.910" v="67" actId="20577"/>
          <ac:spMkLst>
            <pc:docMk/>
            <pc:sldMk cId="725035251" sldId="320"/>
            <ac:spMk id="4" creationId="{3E580605-B0F6-0CF1-768B-2793256809E9}"/>
          </ac:spMkLst>
        </pc:spChg>
      </pc:sldChg>
      <pc:sldChg chg="modSp">
        <pc:chgData name="Guest User" userId="9e1d26621ea2350e" providerId="Windows Live" clId="Web-{8B53B2A5-0A48-4FF4-B14B-3222BFC4F386}" dt="2025-08-04T13:45:36.909" v="59"/>
        <pc:sldMkLst>
          <pc:docMk/>
          <pc:sldMk cId="1473440216" sldId="321"/>
        </pc:sldMkLst>
        <pc:spChg chg="mod">
          <ac:chgData name="Guest User" userId="9e1d26621ea2350e" providerId="Windows Live" clId="Web-{8B53B2A5-0A48-4FF4-B14B-3222BFC4F386}" dt="2025-08-04T13:45:36.909" v="59"/>
          <ac:spMkLst>
            <pc:docMk/>
            <pc:sldMk cId="1473440216" sldId="321"/>
            <ac:spMk id="4" creationId="{FA862D9B-7759-811B-DAB5-3A8E40DF87C8}"/>
          </ac:spMkLst>
        </pc:spChg>
      </pc:sldChg>
      <pc:sldChg chg="modSp">
        <pc:chgData name="Guest User" userId="9e1d26621ea2350e" providerId="Windows Live" clId="Web-{8B53B2A5-0A48-4FF4-B14B-3222BFC4F386}" dt="2025-08-04T13:45:31.034" v="58"/>
        <pc:sldMkLst>
          <pc:docMk/>
          <pc:sldMk cId="1251561275" sldId="322"/>
        </pc:sldMkLst>
        <pc:spChg chg="mod">
          <ac:chgData name="Guest User" userId="9e1d26621ea2350e" providerId="Windows Live" clId="Web-{8B53B2A5-0A48-4FF4-B14B-3222BFC4F386}" dt="2025-08-04T13:45:31.034" v="58"/>
          <ac:spMkLst>
            <pc:docMk/>
            <pc:sldMk cId="1251561275" sldId="322"/>
            <ac:spMk id="4" creationId="{DB88C12B-0FDA-E877-5CA7-9F70A3B8DACC}"/>
          </ac:spMkLst>
        </pc:spChg>
      </pc:sldChg>
      <pc:sldChg chg="modSp">
        <pc:chgData name="Guest User" userId="9e1d26621ea2350e" providerId="Windows Live" clId="Web-{8B53B2A5-0A48-4FF4-B14B-3222BFC4F386}" dt="2025-08-04T13:45:23.940" v="57"/>
        <pc:sldMkLst>
          <pc:docMk/>
          <pc:sldMk cId="1597194225" sldId="323"/>
        </pc:sldMkLst>
        <pc:spChg chg="mod">
          <ac:chgData name="Guest User" userId="9e1d26621ea2350e" providerId="Windows Live" clId="Web-{8B53B2A5-0A48-4FF4-B14B-3222BFC4F386}" dt="2025-08-04T13:45:23.940" v="57"/>
          <ac:spMkLst>
            <pc:docMk/>
            <pc:sldMk cId="1597194225" sldId="323"/>
            <ac:spMk id="4" creationId="{B3D35506-3A39-3E27-3176-3B6B1B92343F}"/>
          </ac:spMkLst>
        </pc:spChg>
      </pc:sldChg>
      <pc:sldChg chg="modSp">
        <pc:chgData name="Guest User" userId="9e1d26621ea2350e" providerId="Windows Live" clId="Web-{8B53B2A5-0A48-4FF4-B14B-3222BFC4F386}" dt="2025-08-04T13:45:17.440" v="56"/>
        <pc:sldMkLst>
          <pc:docMk/>
          <pc:sldMk cId="1137853551" sldId="324"/>
        </pc:sldMkLst>
        <pc:spChg chg="mod">
          <ac:chgData name="Guest User" userId="9e1d26621ea2350e" providerId="Windows Live" clId="Web-{8B53B2A5-0A48-4FF4-B14B-3222BFC4F386}" dt="2025-08-04T13:45:17.440" v="56"/>
          <ac:spMkLst>
            <pc:docMk/>
            <pc:sldMk cId="1137853551" sldId="324"/>
            <ac:spMk id="4" creationId="{92EC8814-DC1F-58FF-BF13-C69C369A61A8}"/>
          </ac:spMkLst>
        </pc:spChg>
      </pc:sldChg>
      <pc:sldChg chg="modSp">
        <pc:chgData name="Guest User" userId="9e1d26621ea2350e" providerId="Windows Live" clId="Web-{8B53B2A5-0A48-4FF4-B14B-3222BFC4F386}" dt="2025-08-04T13:45:10.581" v="55"/>
        <pc:sldMkLst>
          <pc:docMk/>
          <pc:sldMk cId="1699787951" sldId="325"/>
        </pc:sldMkLst>
        <pc:spChg chg="mod">
          <ac:chgData name="Guest User" userId="9e1d26621ea2350e" providerId="Windows Live" clId="Web-{8B53B2A5-0A48-4FF4-B14B-3222BFC4F386}" dt="2025-08-04T13:45:10.581" v="55"/>
          <ac:spMkLst>
            <pc:docMk/>
            <pc:sldMk cId="1699787951" sldId="325"/>
            <ac:spMk id="4" creationId="{15EB0061-0AB3-2F41-464C-AF2D8C68E796}"/>
          </ac:spMkLst>
        </pc:spChg>
      </pc:sldChg>
      <pc:sldChg chg="modSp">
        <pc:chgData name="Guest User" userId="9e1d26621ea2350e" providerId="Windows Live" clId="Web-{8B53B2A5-0A48-4FF4-B14B-3222BFC4F386}" dt="2025-08-04T13:45:02.909" v="54"/>
        <pc:sldMkLst>
          <pc:docMk/>
          <pc:sldMk cId="2881266377" sldId="326"/>
        </pc:sldMkLst>
        <pc:spChg chg="mod">
          <ac:chgData name="Guest User" userId="9e1d26621ea2350e" providerId="Windows Live" clId="Web-{8B53B2A5-0A48-4FF4-B14B-3222BFC4F386}" dt="2025-08-04T13:45:02.909" v="54"/>
          <ac:spMkLst>
            <pc:docMk/>
            <pc:sldMk cId="2881266377" sldId="326"/>
            <ac:spMk id="4" creationId="{83D56856-43AA-707C-B0F8-9C991782EF28}"/>
          </ac:spMkLst>
        </pc:spChg>
      </pc:sldChg>
      <pc:sldChg chg="modSp">
        <pc:chgData name="Guest User" userId="9e1d26621ea2350e" providerId="Windows Live" clId="Web-{8B53B2A5-0A48-4FF4-B14B-3222BFC4F386}" dt="2025-08-04T13:44:54.222" v="53"/>
        <pc:sldMkLst>
          <pc:docMk/>
          <pc:sldMk cId="3229614874" sldId="327"/>
        </pc:sldMkLst>
        <pc:spChg chg="mod">
          <ac:chgData name="Guest User" userId="9e1d26621ea2350e" providerId="Windows Live" clId="Web-{8B53B2A5-0A48-4FF4-B14B-3222BFC4F386}" dt="2025-08-04T13:44:54.222" v="53"/>
          <ac:spMkLst>
            <pc:docMk/>
            <pc:sldMk cId="3229614874" sldId="327"/>
            <ac:spMk id="4" creationId="{40306448-FF6E-9DE1-45EE-6EA16C6708B2}"/>
          </ac:spMkLst>
        </pc:spChg>
      </pc:sldChg>
      <pc:sldChg chg="modSp">
        <pc:chgData name="Guest User" userId="9e1d26621ea2350e" providerId="Windows Live" clId="Web-{8B53B2A5-0A48-4FF4-B14B-3222BFC4F386}" dt="2025-08-04T13:44:44.940" v="52"/>
        <pc:sldMkLst>
          <pc:docMk/>
          <pc:sldMk cId="3060737445" sldId="328"/>
        </pc:sldMkLst>
        <pc:spChg chg="mod">
          <ac:chgData name="Guest User" userId="9e1d26621ea2350e" providerId="Windows Live" clId="Web-{8B53B2A5-0A48-4FF4-B14B-3222BFC4F386}" dt="2025-08-04T13:44:44.940" v="52"/>
          <ac:spMkLst>
            <pc:docMk/>
            <pc:sldMk cId="3060737445" sldId="328"/>
            <ac:spMk id="4" creationId="{C8C589D0-7D6A-439D-C71D-685425A4F7B5}"/>
          </ac:spMkLst>
        </pc:spChg>
      </pc:sldChg>
      <pc:sldChg chg="modSp">
        <pc:chgData name="Guest User" userId="9e1d26621ea2350e" providerId="Windows Live" clId="Web-{8B53B2A5-0A48-4FF4-B14B-3222BFC4F386}" dt="2025-08-04T13:44:08.174" v="50"/>
        <pc:sldMkLst>
          <pc:docMk/>
          <pc:sldMk cId="3358628347" sldId="329"/>
        </pc:sldMkLst>
        <pc:spChg chg="mod">
          <ac:chgData name="Guest User" userId="9e1d26621ea2350e" providerId="Windows Live" clId="Web-{8B53B2A5-0A48-4FF4-B14B-3222BFC4F386}" dt="2025-08-04T13:44:08.174" v="50"/>
          <ac:spMkLst>
            <pc:docMk/>
            <pc:sldMk cId="3358628347" sldId="329"/>
            <ac:spMk id="4" creationId="{75A8DF60-9CA0-9546-03D9-B8AED3BAC7A3}"/>
          </ac:spMkLst>
        </pc:spChg>
      </pc:sldChg>
      <pc:sldChg chg="modSp">
        <pc:chgData name="Guest User" userId="9e1d26621ea2350e" providerId="Windows Live" clId="Web-{8B53B2A5-0A48-4FF4-B14B-3222BFC4F386}" dt="2025-08-04T13:43:53.002" v="48"/>
        <pc:sldMkLst>
          <pc:docMk/>
          <pc:sldMk cId="4243573301" sldId="330"/>
        </pc:sldMkLst>
        <pc:spChg chg="mod">
          <ac:chgData name="Guest User" userId="9e1d26621ea2350e" providerId="Windows Live" clId="Web-{8B53B2A5-0A48-4FF4-B14B-3222BFC4F386}" dt="2025-08-04T13:43:53.002" v="48"/>
          <ac:spMkLst>
            <pc:docMk/>
            <pc:sldMk cId="4243573301" sldId="330"/>
            <ac:spMk id="4" creationId="{823172A7-6ED8-6FC9-C88D-7FA89100929B}"/>
          </ac:spMkLst>
        </pc:spChg>
      </pc:sldChg>
      <pc:sldChg chg="modSp">
        <pc:chgData name="Guest User" userId="9e1d26621ea2350e" providerId="Windows Live" clId="Web-{8B53B2A5-0A48-4FF4-B14B-3222BFC4F386}" dt="2025-08-04T13:43:32.893" v="47" actId="20577"/>
        <pc:sldMkLst>
          <pc:docMk/>
          <pc:sldMk cId="4240321283" sldId="332"/>
        </pc:sldMkLst>
        <pc:spChg chg="mod">
          <ac:chgData name="Guest User" userId="9e1d26621ea2350e" providerId="Windows Live" clId="Web-{8B53B2A5-0A48-4FF4-B14B-3222BFC4F386}" dt="2025-08-04T13:43:32.893" v="47" actId="20577"/>
          <ac:spMkLst>
            <pc:docMk/>
            <pc:sldMk cId="4240321283" sldId="332"/>
            <ac:spMk id="11" creationId="{5A20E0AE-84B0-39D6-BC77-F630E1106B00}"/>
          </ac:spMkLst>
        </pc:spChg>
        <pc:graphicFrameChg chg="mod modGraphic">
          <ac:chgData name="Guest User" userId="9e1d26621ea2350e" providerId="Windows Live" clId="Web-{8B53B2A5-0A48-4FF4-B14B-3222BFC4F386}" dt="2025-08-04T13:43:24.143" v="46"/>
          <ac:graphicFrameMkLst>
            <pc:docMk/>
            <pc:sldMk cId="4240321283" sldId="332"/>
            <ac:graphicFrameMk id="12" creationId="{A7A1902F-0196-4495-AD6D-B2B1395F8B9B}"/>
          </ac:graphicFrameMkLst>
        </pc:graphicFrameChg>
      </pc:sldChg>
      <pc:sldChg chg="modSp">
        <pc:chgData name="Guest User" userId="9e1d26621ea2350e" providerId="Windows Live" clId="Web-{8B53B2A5-0A48-4FF4-B14B-3222BFC4F386}" dt="2025-08-04T13:43:06.596" v="31" actId="20577"/>
        <pc:sldMkLst>
          <pc:docMk/>
          <pc:sldMk cId="1640161753" sldId="333"/>
        </pc:sldMkLst>
        <pc:spChg chg="mod">
          <ac:chgData name="Guest User" userId="9e1d26621ea2350e" providerId="Windows Live" clId="Web-{8B53B2A5-0A48-4FF4-B14B-3222BFC4F386}" dt="2025-08-04T13:43:06.596" v="31" actId="20577"/>
          <ac:spMkLst>
            <pc:docMk/>
            <pc:sldMk cId="1640161753" sldId="333"/>
            <ac:spMk id="2" creationId="{6B74AB70-8325-1290-6ABC-0A8080C616E6}"/>
          </ac:spMkLst>
        </pc:spChg>
      </pc:sldChg>
      <pc:sldChg chg="modSp">
        <pc:chgData name="Guest User" userId="9e1d26621ea2350e" providerId="Windows Live" clId="Web-{8B53B2A5-0A48-4FF4-B14B-3222BFC4F386}" dt="2025-08-04T13:42:41.908" v="30" actId="1076"/>
        <pc:sldMkLst>
          <pc:docMk/>
          <pc:sldMk cId="1519655978" sldId="334"/>
        </pc:sldMkLst>
        <pc:spChg chg="mod">
          <ac:chgData name="Guest User" userId="9e1d26621ea2350e" providerId="Windows Live" clId="Web-{8B53B2A5-0A48-4FF4-B14B-3222BFC4F386}" dt="2025-08-04T13:42:36.314" v="29" actId="20577"/>
          <ac:spMkLst>
            <pc:docMk/>
            <pc:sldMk cId="1519655978" sldId="334"/>
            <ac:spMk id="4" creationId="{CAEF22E1-F61C-CE25-D83E-9E6338C58F1D}"/>
          </ac:spMkLst>
        </pc:spChg>
        <pc:graphicFrameChg chg="mod">
          <ac:chgData name="Guest User" userId="9e1d26621ea2350e" providerId="Windows Live" clId="Web-{8B53B2A5-0A48-4FF4-B14B-3222BFC4F386}" dt="2025-08-04T13:42:41.908" v="30" actId="1076"/>
          <ac:graphicFrameMkLst>
            <pc:docMk/>
            <pc:sldMk cId="1519655978" sldId="334"/>
            <ac:graphicFrameMk id="2" creationId="{778A5481-CDD3-911F-B86B-78524B042FB4}"/>
          </ac:graphicFrameMkLst>
        </pc:graphicFrameChg>
      </pc:sldChg>
      <pc:sldChg chg="modSp">
        <pc:chgData name="Guest User" userId="9e1d26621ea2350e" providerId="Windows Live" clId="Web-{8B53B2A5-0A48-4FF4-B14B-3222BFC4F386}" dt="2025-08-04T13:42:01.673" v="25" actId="20577"/>
        <pc:sldMkLst>
          <pc:docMk/>
          <pc:sldMk cId="964502304" sldId="335"/>
        </pc:sldMkLst>
        <pc:spChg chg="mod">
          <ac:chgData name="Guest User" userId="9e1d26621ea2350e" providerId="Windows Live" clId="Web-{8B53B2A5-0A48-4FF4-B14B-3222BFC4F386}" dt="2025-08-04T13:42:01.673" v="25" actId="20577"/>
          <ac:spMkLst>
            <pc:docMk/>
            <pc:sldMk cId="964502304" sldId="335"/>
            <ac:spMk id="4" creationId="{0A740B53-D989-A5E9-F286-794591DD6F80}"/>
          </ac:spMkLst>
        </pc:spChg>
      </pc:sldChg>
      <pc:sldChg chg="addSp delSp modSp add replId">
        <pc:chgData name="Guest User" userId="9e1d26621ea2350e" providerId="Windows Live" clId="Web-{8B53B2A5-0A48-4FF4-B14B-3222BFC4F386}" dt="2025-08-04T13:41:09.157" v="24" actId="20577"/>
        <pc:sldMkLst>
          <pc:docMk/>
          <pc:sldMk cId="545591782" sldId="336"/>
        </pc:sldMkLst>
        <pc:spChg chg="add mod">
          <ac:chgData name="Guest User" userId="9e1d26621ea2350e" providerId="Windows Live" clId="Web-{8B53B2A5-0A48-4FF4-B14B-3222BFC4F386}" dt="2025-08-04T13:41:09.157" v="24" actId="20577"/>
          <ac:spMkLst>
            <pc:docMk/>
            <pc:sldMk cId="545591782" sldId="336"/>
            <ac:spMk id="2" creationId="{45294BF4-45E8-C8D1-8F78-1DECD1B0E515}"/>
          </ac:spMkLst>
        </pc:spChg>
        <pc:spChg chg="del mod">
          <ac:chgData name="Guest User" userId="9e1d26621ea2350e" providerId="Windows Live" clId="Web-{8B53B2A5-0A48-4FF4-B14B-3222BFC4F386}" dt="2025-08-04T13:30:41.199" v="5"/>
          <ac:spMkLst>
            <pc:docMk/>
            <pc:sldMk cId="545591782" sldId="336"/>
            <ac:spMk id="4" creationId="{84CE553A-A1E5-C3D4-BA42-7D519D1B3E6C}"/>
          </ac:spMkLst>
        </pc:spChg>
        <pc:spChg chg="mod">
          <ac:chgData name="Guest User" userId="9e1d26621ea2350e" providerId="Windows Live" clId="Web-{8B53B2A5-0A48-4FF4-B14B-3222BFC4F386}" dt="2025-08-04T13:30:51.215" v="13" actId="20577"/>
          <ac:spMkLst>
            <pc:docMk/>
            <pc:sldMk cId="545591782" sldId="336"/>
            <ac:spMk id="5" creationId="{22603A47-2C2B-BFEC-5736-96909AF6E713}"/>
          </ac:spMkLst>
        </pc:spChg>
        <pc:spChg chg="del">
          <ac:chgData name="Guest User" userId="9e1d26621ea2350e" providerId="Windows Live" clId="Web-{8B53B2A5-0A48-4FF4-B14B-3222BFC4F386}" dt="2025-08-04T13:30:30.168" v="2"/>
          <ac:spMkLst>
            <pc:docMk/>
            <pc:sldMk cId="545591782" sldId="336"/>
            <ac:spMk id="8" creationId="{AF85E27F-BA22-FA9B-AF7F-239648E52870}"/>
          </ac:spMkLst>
        </pc:spChg>
        <pc:picChg chg="del">
          <ac:chgData name="Guest User" userId="9e1d26621ea2350e" providerId="Windows Live" clId="Web-{8B53B2A5-0A48-4FF4-B14B-3222BFC4F386}" dt="2025-08-04T13:30:27.199" v="1"/>
          <ac:picMkLst>
            <pc:docMk/>
            <pc:sldMk cId="545591782" sldId="336"/>
            <ac:picMk id="6" creationId="{52EA2AE1-BC12-255B-7D7D-A0AF580C738A}"/>
          </ac:picMkLst>
        </pc:picChg>
      </pc:sldChg>
    </pc:docChg>
  </pc:docChgLst>
  <pc:docChgLst>
    <pc:chgData name="Guest User" userId="9e1d26621ea2350e" providerId="Windows Live" clId="Web-{C138C7C7-0A94-48AA-B8DD-A59DE8D2DFB5}"/>
    <pc:docChg chg="modSld">
      <pc:chgData name="Guest User" userId="9e1d26621ea2350e" providerId="Windows Live" clId="Web-{C138C7C7-0A94-48AA-B8DD-A59DE8D2DFB5}" dt="2025-08-04T13:59:24.652" v="19" actId="20577"/>
      <pc:docMkLst>
        <pc:docMk/>
      </pc:docMkLst>
      <pc:sldChg chg="modSp">
        <pc:chgData name="Guest User" userId="9e1d26621ea2350e" providerId="Windows Live" clId="Web-{C138C7C7-0A94-48AA-B8DD-A59DE8D2DFB5}" dt="2025-08-04T13:59:24.652" v="19" actId="20577"/>
        <pc:sldMkLst>
          <pc:docMk/>
          <pc:sldMk cId="2138322363" sldId="318"/>
        </pc:sldMkLst>
        <pc:spChg chg="mod">
          <ac:chgData name="Guest User" userId="9e1d26621ea2350e" providerId="Windows Live" clId="Web-{C138C7C7-0A94-48AA-B8DD-A59DE8D2DFB5}" dt="2025-08-04T13:59:24.652" v="19" actId="20577"/>
          <ac:spMkLst>
            <pc:docMk/>
            <pc:sldMk cId="2138322363" sldId="318"/>
            <ac:spMk id="4" creationId="{5345A20C-729D-FC68-1BDD-4CCF05071734}"/>
          </ac:spMkLst>
        </pc:spChg>
      </pc:sldChg>
      <pc:sldChg chg="modSp">
        <pc:chgData name="Guest User" userId="9e1d26621ea2350e" providerId="Windows Live" clId="Web-{C138C7C7-0A94-48AA-B8DD-A59DE8D2DFB5}" dt="2025-08-04T13:58:46.917" v="15" actId="20577"/>
        <pc:sldMkLst>
          <pc:docMk/>
          <pc:sldMk cId="1251561275" sldId="322"/>
        </pc:sldMkLst>
        <pc:spChg chg="mod">
          <ac:chgData name="Guest User" userId="9e1d26621ea2350e" providerId="Windows Live" clId="Web-{C138C7C7-0A94-48AA-B8DD-A59DE8D2DFB5}" dt="2025-08-04T13:58:46.917" v="15" actId="20577"/>
          <ac:spMkLst>
            <pc:docMk/>
            <pc:sldMk cId="1251561275" sldId="322"/>
            <ac:spMk id="4" creationId="{DB88C12B-0FDA-E877-5CA7-9F70A3B8DACC}"/>
          </ac:spMkLst>
        </pc:spChg>
      </pc:sldChg>
      <pc:sldChg chg="modSp">
        <pc:chgData name="Guest User" userId="9e1d26621ea2350e" providerId="Windows Live" clId="Web-{C138C7C7-0A94-48AA-B8DD-A59DE8D2DFB5}" dt="2025-08-04T13:58:13.448" v="13" actId="20577"/>
        <pc:sldMkLst>
          <pc:docMk/>
          <pc:sldMk cId="1137853551" sldId="324"/>
        </pc:sldMkLst>
        <pc:spChg chg="mod">
          <ac:chgData name="Guest User" userId="9e1d26621ea2350e" providerId="Windows Live" clId="Web-{C138C7C7-0A94-48AA-B8DD-A59DE8D2DFB5}" dt="2025-08-04T13:58:13.448" v="13" actId="20577"/>
          <ac:spMkLst>
            <pc:docMk/>
            <pc:sldMk cId="1137853551" sldId="324"/>
            <ac:spMk id="4" creationId="{92EC8814-DC1F-58FF-BF13-C69C369A61A8}"/>
          </ac:spMkLst>
        </pc:spChg>
      </pc:sldChg>
      <pc:sldChg chg="modSp">
        <pc:chgData name="Guest User" userId="9e1d26621ea2350e" providerId="Windows Live" clId="Web-{C138C7C7-0A94-48AA-B8DD-A59DE8D2DFB5}" dt="2025-08-04T13:57:53.417" v="9" actId="20577"/>
        <pc:sldMkLst>
          <pc:docMk/>
          <pc:sldMk cId="3229614874" sldId="327"/>
        </pc:sldMkLst>
        <pc:spChg chg="mod">
          <ac:chgData name="Guest User" userId="9e1d26621ea2350e" providerId="Windows Live" clId="Web-{C138C7C7-0A94-48AA-B8DD-A59DE8D2DFB5}" dt="2025-08-04T13:57:53.417" v="9" actId="20577"/>
          <ac:spMkLst>
            <pc:docMk/>
            <pc:sldMk cId="3229614874" sldId="327"/>
            <ac:spMk id="4" creationId="{40306448-FF6E-9DE1-45EE-6EA16C6708B2}"/>
          </ac:spMkLst>
        </pc:spChg>
      </pc:sldChg>
      <pc:sldChg chg="modSp">
        <pc:chgData name="Guest User" userId="9e1d26621ea2350e" providerId="Windows Live" clId="Web-{C138C7C7-0A94-48AA-B8DD-A59DE8D2DFB5}" dt="2025-08-04T13:57:48.683" v="7" actId="20577"/>
        <pc:sldMkLst>
          <pc:docMk/>
          <pc:sldMk cId="3060737445" sldId="328"/>
        </pc:sldMkLst>
        <pc:spChg chg="mod">
          <ac:chgData name="Guest User" userId="9e1d26621ea2350e" providerId="Windows Live" clId="Web-{C138C7C7-0A94-48AA-B8DD-A59DE8D2DFB5}" dt="2025-08-04T13:57:48.683" v="7" actId="20577"/>
          <ac:spMkLst>
            <pc:docMk/>
            <pc:sldMk cId="3060737445" sldId="328"/>
            <ac:spMk id="4" creationId="{C8C589D0-7D6A-439D-C71D-685425A4F7B5}"/>
          </ac:spMkLst>
        </pc:spChg>
      </pc:sldChg>
      <pc:sldChg chg="modSp">
        <pc:chgData name="Guest User" userId="9e1d26621ea2350e" providerId="Windows Live" clId="Web-{C138C7C7-0A94-48AA-B8DD-A59DE8D2DFB5}" dt="2025-08-04T13:55:50.495" v="5"/>
        <pc:sldMkLst>
          <pc:docMk/>
          <pc:sldMk cId="4240321283" sldId="332"/>
        </pc:sldMkLst>
        <pc:graphicFrameChg chg="mod modGraphic">
          <ac:chgData name="Guest User" userId="9e1d26621ea2350e" providerId="Windows Live" clId="Web-{C138C7C7-0A94-48AA-B8DD-A59DE8D2DFB5}" dt="2025-08-04T13:55:50.495" v="5"/>
          <ac:graphicFrameMkLst>
            <pc:docMk/>
            <pc:sldMk cId="4240321283" sldId="332"/>
            <ac:graphicFrameMk id="12" creationId="{A7A1902F-0196-4495-AD6D-B2B1395F8B9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8/4/2025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index.html</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393E0-D05B-92FA-A8AF-5306F8BCD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B3231-4CA2-9C71-7E8C-927076E4E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7C5C4-17A6-C4BE-E1CF-9CC75CE9275D}"/>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a:latin typeface="Arial" panose="020B0604020202020204" pitchFamily="34" charset="0"/>
              </a:rPr>
              <a:t>Publication Manual</a:t>
            </a:r>
            <a:r>
              <a:rPr lang="en-US" altLang="en-US">
                <a:latin typeface="Arial" panose="020B0604020202020204" pitchFamily="34" charset="0"/>
              </a:rPr>
              <a:t> is a must. </a:t>
            </a:r>
          </a:p>
        </p:txBody>
      </p:sp>
      <p:sp>
        <p:nvSpPr>
          <p:cNvPr id="4" name="Slide Number Placeholder 3">
            <a:extLst>
              <a:ext uri="{FF2B5EF4-FFF2-40B4-BE49-F238E27FC236}">
                <a16:creationId xmlns:a16="http://schemas.microsoft.com/office/drawing/2014/main" id="{A66F4277-8885-E8EF-60F4-05B36829290B}"/>
              </a:ext>
            </a:extLst>
          </p:cNvPr>
          <p:cNvSpPr>
            <a:spLocks noGrp="1"/>
          </p:cNvSpPr>
          <p:nvPr>
            <p:ph type="sldNum" sz="quarter" idx="5"/>
          </p:nvPr>
        </p:nvSpPr>
        <p:spPr/>
        <p:txBody>
          <a:bodyPr/>
          <a:lstStyle/>
          <a:p>
            <a:fld id="{237BF745-0557-B241-863F-056113C7032A}" type="slidenum">
              <a:rPr lang="en-US" smtClean="0"/>
              <a:t>10</a:t>
            </a:fld>
            <a:endParaRPr lang="en-US"/>
          </a:p>
        </p:txBody>
      </p:sp>
    </p:spTree>
    <p:extLst>
      <p:ext uri="{BB962C8B-B14F-4D97-AF65-F5344CB8AC3E}">
        <p14:creationId xmlns:p14="http://schemas.microsoft.com/office/powerpoint/2010/main" val="411538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AF0A1-DE85-2528-5AB2-D0340DCE5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7DF54-69BB-1949-BF8C-57AF6B53E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A431F-D556-87A7-EB26-DD1135C2F49A}"/>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a:latin typeface="Arial" panose="020B0604020202020204" pitchFamily="34" charset="0"/>
              </a:rPr>
              <a:t>Publication Manual</a:t>
            </a:r>
            <a:r>
              <a:rPr lang="en-US" altLang="en-US">
                <a:latin typeface="Arial" panose="020B0604020202020204" pitchFamily="34" charset="0"/>
              </a:rPr>
              <a:t> is a must. </a:t>
            </a:r>
          </a:p>
        </p:txBody>
      </p:sp>
      <p:sp>
        <p:nvSpPr>
          <p:cNvPr id="4" name="Slide Number Placeholder 3">
            <a:extLst>
              <a:ext uri="{FF2B5EF4-FFF2-40B4-BE49-F238E27FC236}">
                <a16:creationId xmlns:a16="http://schemas.microsoft.com/office/drawing/2014/main" id="{F8FCDD12-DCB2-8776-E8BF-1B9D0BEBF99E}"/>
              </a:ext>
            </a:extLst>
          </p:cNvPr>
          <p:cNvSpPr>
            <a:spLocks noGrp="1"/>
          </p:cNvSpPr>
          <p:nvPr>
            <p:ph type="sldNum" sz="quarter" idx="5"/>
          </p:nvPr>
        </p:nvSpPr>
        <p:spPr/>
        <p:txBody>
          <a:bodyPr/>
          <a:lstStyle/>
          <a:p>
            <a:fld id="{237BF745-0557-B241-863F-056113C7032A}" type="slidenum">
              <a:rPr lang="en-US" smtClean="0"/>
              <a:t>11</a:t>
            </a:fld>
            <a:endParaRPr lang="en-US"/>
          </a:p>
        </p:txBody>
      </p:sp>
    </p:spTree>
    <p:extLst>
      <p:ext uri="{BB962C8B-B14F-4D97-AF65-F5344CB8AC3E}">
        <p14:creationId xmlns:p14="http://schemas.microsoft.com/office/powerpoint/2010/main" val="57327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C6D7-120B-DB63-740E-6A7BA70EC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51B93-7341-A441-BC2D-52F874E83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414A8-8F2F-9304-356D-4582AD7B6C41}"/>
              </a:ext>
            </a:extLst>
          </p:cNvPr>
          <p:cNvSpPr>
            <a:spLocks noGrp="1"/>
          </p:cNvSpPr>
          <p:nvPr>
            <p:ph type="body" idx="1"/>
          </p:nvPr>
        </p:nvSpPr>
        <p:spPr/>
        <p:txBody>
          <a:bodyPr/>
          <a:lstStyle/>
          <a:p>
            <a:pPr eaLnBrk="1" hangingPunct="1">
              <a:lnSpc>
                <a:spcPct val="90000"/>
              </a:lnSpc>
              <a:spcBef>
                <a:spcPct val="0"/>
              </a:spcBef>
              <a:defRPr/>
            </a:pPr>
            <a:r>
              <a:rPr lang="en-US" altLang="en-US">
                <a:latin typeface="Arial" panose="020B0604020202020204" pitchFamily="34" charset="0"/>
              </a:rPr>
              <a:t>This slide introduces four required part of an APA paper: a title page, abstract, main body (essay itself), and a reference list. An abstract page and list of references are titled as Abstract and References, respectively.</a:t>
            </a:r>
          </a:p>
          <a:p>
            <a:pPr eaLnBrk="1" hangingPunct="1">
              <a:lnSpc>
                <a:spcPct val="90000"/>
              </a:lnSpc>
              <a:spcBef>
                <a:spcPct val="0"/>
              </a:spcBef>
              <a:defRPr/>
            </a:pPr>
            <a:endParaRPr lang="en-US" altLang="en-US">
              <a:latin typeface="Arial" panose="020B0604020202020204" pitchFamily="34" charset="0"/>
            </a:endParaRPr>
          </a:p>
          <a:p>
            <a:pPr eaLnBrk="1" hangingPunct="1">
              <a:lnSpc>
                <a:spcPct val="90000"/>
              </a:lnSpc>
              <a:spcBef>
                <a:spcPct val="0"/>
              </a:spcBef>
              <a:defRPr/>
            </a:pPr>
            <a:r>
              <a:rPr lang="en-US" altLang="en-US">
                <a:latin typeface="Arial" panose="020B0604020202020204" pitchFamily="34" charset="0"/>
              </a:rPr>
              <a:t>It is important to remind students that each page should have a page header with a shortened version of the title and page number.  </a:t>
            </a:r>
          </a:p>
          <a:p>
            <a:pPr eaLnBrk="1" hangingPunct="1">
              <a:lnSpc>
                <a:spcPct val="90000"/>
              </a:lnSpc>
              <a:spcBef>
                <a:spcPct val="0"/>
              </a:spcBef>
              <a:defRPr/>
            </a:pPr>
            <a:endParaRPr lang="en-US" altLang="en-US">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This slide can be supplemented by the </a:t>
            </a:r>
            <a:r>
              <a:rPr lang="ja-JP" altLang="en-US">
                <a:latin typeface="Arial" panose="020B0604020202020204" pitchFamily="34" charset="0"/>
              </a:rPr>
              <a:t>“</a:t>
            </a:r>
            <a:r>
              <a:rPr lang="en-US" altLang="ja-JP">
                <a:latin typeface="Arial" panose="020B0604020202020204" pitchFamily="34" charset="0"/>
              </a:rPr>
              <a:t>General Format</a:t>
            </a:r>
            <a:r>
              <a:rPr lang="ja-JP" altLang="en-US">
                <a:latin typeface="Arial" panose="020B0604020202020204" pitchFamily="34" charset="0"/>
              </a:rPr>
              <a:t>”</a:t>
            </a:r>
            <a:r>
              <a:rPr lang="en-US" altLang="ja-JP">
                <a:latin typeface="Arial" panose="020B0604020202020204" pitchFamily="34" charset="0"/>
              </a:rPr>
              <a:t> section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general_format.html</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2885A78-227B-EB4A-5284-B0A0A74C5B60}"/>
              </a:ext>
            </a:extLst>
          </p:cNvPr>
          <p:cNvSpPr>
            <a:spLocks noGrp="1"/>
          </p:cNvSpPr>
          <p:nvPr>
            <p:ph type="sldNum" sz="quarter" idx="5"/>
          </p:nvPr>
        </p:nvSpPr>
        <p:spPr/>
        <p:txBody>
          <a:bodyPr/>
          <a:lstStyle/>
          <a:p>
            <a:fld id="{237BF745-0557-B241-863F-056113C7032A}" type="slidenum">
              <a:rPr lang="en-US" smtClean="0"/>
              <a:t>12</a:t>
            </a:fld>
            <a:endParaRPr lang="en-US"/>
          </a:p>
        </p:txBody>
      </p:sp>
    </p:spTree>
    <p:extLst>
      <p:ext uri="{BB962C8B-B14F-4D97-AF65-F5344CB8AC3E}">
        <p14:creationId xmlns:p14="http://schemas.microsoft.com/office/powerpoint/2010/main" val="324192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A6ADF-F36C-5DCD-1B81-38584C502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8F3BB-78BE-A751-009E-EEC86F6A3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083F1-4B46-19D9-251D-2E0C6EEAF8FD}"/>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informs readers that APA 7 distinguishes between professional and student papers in terms of paper formatting. It notes that most of the differences extend only to the title page and the running header and explains that these differences will be illustrated in the following few slides.</a:t>
            </a:r>
          </a:p>
        </p:txBody>
      </p:sp>
      <p:sp>
        <p:nvSpPr>
          <p:cNvPr id="4" name="Slide Number Placeholder 3">
            <a:extLst>
              <a:ext uri="{FF2B5EF4-FFF2-40B4-BE49-F238E27FC236}">
                <a16:creationId xmlns:a16="http://schemas.microsoft.com/office/drawing/2014/main" id="{128E0022-701C-9FB8-3B99-8EA781CF7CCC}"/>
              </a:ext>
            </a:extLst>
          </p:cNvPr>
          <p:cNvSpPr>
            <a:spLocks noGrp="1"/>
          </p:cNvSpPr>
          <p:nvPr>
            <p:ph type="sldNum" sz="quarter" idx="5"/>
          </p:nvPr>
        </p:nvSpPr>
        <p:spPr/>
        <p:txBody>
          <a:bodyPr/>
          <a:lstStyle/>
          <a:p>
            <a:fld id="{237BF745-0557-B241-863F-056113C7032A}" type="slidenum">
              <a:rPr lang="en-US" smtClean="0"/>
              <a:t>13</a:t>
            </a:fld>
            <a:endParaRPr lang="en-US"/>
          </a:p>
        </p:txBody>
      </p:sp>
    </p:spTree>
    <p:extLst>
      <p:ext uri="{BB962C8B-B14F-4D97-AF65-F5344CB8AC3E}">
        <p14:creationId xmlns:p14="http://schemas.microsoft.com/office/powerpoint/2010/main" val="176177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US" altLang="en-US">
                <a:latin typeface="Arial" panose="020B0604020202020204" pitchFamily="34" charset="0"/>
              </a:rPr>
              <a:t>This slide provides a visual example for the proper placement of the page header and the full title on the cover page of a student paper.</a:t>
            </a:r>
            <a:br>
              <a:rPr lang="en-US" altLang="en-US">
                <a:latin typeface="Arial" panose="020B0604020202020204" pitchFamily="34" charset="0"/>
              </a:rPr>
            </a:br>
            <a:br>
              <a:rPr lang="en-US" altLang="en-US">
                <a:latin typeface="Arial" panose="020B0604020202020204" pitchFamily="34" charset="0"/>
              </a:rPr>
            </a:br>
            <a:r>
              <a:rPr lang="en-US" altLang="en-US">
                <a:latin typeface="Arial" panose="020B0604020202020204" pitchFamily="34" charset="0"/>
              </a:rPr>
              <a:t>Student papers require no headers other than a page number (flush right).</a:t>
            </a:r>
            <a:br>
              <a:rPr lang="en-US" altLang="en-US">
                <a:latin typeface="Arial" panose="020B0604020202020204" pitchFamily="34" charset="0"/>
              </a:rPr>
            </a:br>
            <a:br>
              <a:rPr lang="en-US" altLang="en-US">
                <a:latin typeface="Arial" panose="020B0604020202020204" pitchFamily="34" charset="0"/>
              </a:rPr>
            </a:br>
            <a:r>
              <a:rPr lang="en-US" altLang="en-US">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This slide can be supplemented by the “General Format” page from the OWL: </a:t>
            </a:r>
            <a:br>
              <a:rPr lang="en-US" altLang="en-US">
                <a:latin typeface="Arial" panose="020B0604020202020204" pitchFamily="34" charset="0"/>
              </a:rPr>
            </a:b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general_format.html</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37BF745-0557-B241-863F-056113C7032A}" type="slidenum">
              <a:rPr lang="en-US" smtClean="0"/>
              <a:t>14</a:t>
            </a:fld>
            <a:endParaRPr lang="en-US"/>
          </a:p>
        </p:txBody>
      </p:sp>
    </p:spTree>
    <p:extLst>
      <p:ext uri="{BB962C8B-B14F-4D97-AF65-F5344CB8AC3E}">
        <p14:creationId xmlns:p14="http://schemas.microsoft.com/office/powerpoint/2010/main" val="428778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8CC2-BC63-16D3-99D7-4BE96E46E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08BCB-F4C8-A6B5-AA60-3C306E53D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615EC-E5CC-14CC-A087-1C907DA6B591}"/>
              </a:ext>
            </a:extLst>
          </p:cNvPr>
          <p:cNvSpPr>
            <a:spLocks noGrp="1"/>
          </p:cNvSpPr>
          <p:nvPr>
            <p:ph type="body" idx="1"/>
          </p:nvPr>
        </p:nvSpPr>
        <p:spPr/>
        <p:txBody>
          <a:bodyPr/>
          <a:lstStyle/>
          <a:p>
            <a:pPr eaLnBrk="1" hangingPunct="1">
              <a:lnSpc>
                <a:spcPct val="90000"/>
              </a:lnSpc>
              <a:spcBef>
                <a:spcPct val="0"/>
              </a:spcBef>
              <a:defRPr/>
            </a:pPr>
            <a:r>
              <a:rPr lang="en-US" altLang="en-US">
                <a:latin typeface="Arial" panose="020B0604020202020204" pitchFamily="34" charset="0"/>
              </a:rPr>
              <a:t>This slide provides a visual example for the proper placement of the page header and the full title on the cover page of a professional paper. Type a shortened form of the paper’s title in all capitals in the page header flush left with the page number flush right.</a:t>
            </a:r>
            <a:br>
              <a:rPr lang="en-US" altLang="en-US">
                <a:latin typeface="Arial" panose="020B0604020202020204" pitchFamily="34" charset="0"/>
              </a:rPr>
            </a:br>
            <a:br>
              <a:rPr lang="en-US" altLang="en-US">
                <a:latin typeface="Arial" panose="020B0604020202020204" pitchFamily="34" charset="0"/>
              </a:rPr>
            </a:br>
            <a:r>
              <a:rPr lang="en-US" altLang="en-US">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This slide can be supplemented by the “General Format” page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general_format.html</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C395DFF-943E-D939-4DE4-CD40E7171267}"/>
              </a:ext>
            </a:extLst>
          </p:cNvPr>
          <p:cNvSpPr>
            <a:spLocks noGrp="1"/>
          </p:cNvSpPr>
          <p:nvPr>
            <p:ph type="sldNum" sz="quarter" idx="5"/>
          </p:nvPr>
        </p:nvSpPr>
        <p:spPr/>
        <p:txBody>
          <a:bodyPr/>
          <a:lstStyle/>
          <a:p>
            <a:fld id="{237BF745-0557-B241-863F-056113C7032A}" type="slidenum">
              <a:rPr lang="en-US" smtClean="0"/>
              <a:t>15</a:t>
            </a:fld>
            <a:endParaRPr lang="en-US"/>
          </a:p>
        </p:txBody>
      </p:sp>
    </p:spTree>
    <p:extLst>
      <p:ext uri="{BB962C8B-B14F-4D97-AF65-F5344CB8AC3E}">
        <p14:creationId xmlns:p14="http://schemas.microsoft.com/office/powerpoint/2010/main" val="161545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5F204-6C9D-2EE1-58D4-48D59D7CF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8FDA6-CB8C-2795-C8B4-E990BB899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7E929-BB27-0E8F-9977-D6821BB12A48}"/>
              </a:ext>
            </a:extLst>
          </p:cNvPr>
          <p:cNvSpPr>
            <a:spLocks noGrp="1"/>
          </p:cNvSpPr>
          <p:nvPr>
            <p:ph type="body" idx="1"/>
          </p:nvPr>
        </p:nvSpPr>
        <p:spPr/>
        <p:txBody>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altLang="en-US">
                <a:latin typeface="Arial" panose="020B0604020202020204" pitchFamily="34" charset="0"/>
              </a:rPr>
              <a:t>This slide provides a visual example for the proper placement of the author note on the cover page of a professional paper. Label the note with the words “Author Note,” bolded and centered. Following this, you may provide any or all of the following:</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a:latin typeface="Arial" panose="020B0604020202020204" pitchFamily="34" charset="0"/>
              </a:rPr>
              <a:t>Links to ORCID iDs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a:latin typeface="Arial" panose="020B0604020202020204" pitchFamily="34" charset="0"/>
              </a:rPr>
              <a:t>Affiliation changes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a:latin typeface="Arial" panose="020B0604020202020204" pitchFamily="34" charset="0"/>
              </a:rPr>
              <a:t>Any special disclosures or acknowledgments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a:latin typeface="Arial" panose="020B0604020202020204" pitchFamily="34" charset="0"/>
              </a:rPr>
              <a:t>Contact info for the corresponding author</a:t>
            </a:r>
          </a:p>
          <a:p>
            <a:pPr eaLnBrk="1" hangingPunct="1">
              <a:lnSpc>
                <a:spcPct val="90000"/>
              </a:lnSpc>
              <a:spcBef>
                <a:spcPct val="0"/>
              </a:spcBef>
              <a:defRPr/>
            </a:pPr>
            <a:endParaRPr lang="en-US" altLang="en-US">
              <a:latin typeface="Arial" panose="020B0604020202020204" pitchFamily="34" charset="0"/>
            </a:endParaRPr>
          </a:p>
          <a:p>
            <a:pPr eaLnBrk="1" hangingPunct="1">
              <a:lnSpc>
                <a:spcPct val="90000"/>
              </a:lnSpc>
              <a:spcBef>
                <a:spcPct val="0"/>
              </a:spcBef>
              <a:defRPr/>
            </a:pPr>
            <a:r>
              <a:rPr lang="en-US" altLang="en-US">
                <a:latin typeface="Arial" panose="020B0604020202020204" pitchFamily="34" charset="0"/>
              </a:rPr>
              <a:t>Omit any items that are irrelevant. </a:t>
            </a:r>
          </a:p>
          <a:p>
            <a:pPr eaLnBrk="1" hangingPunct="1">
              <a:lnSpc>
                <a:spcPct val="90000"/>
              </a:lnSpc>
              <a:spcBef>
                <a:spcPct val="0"/>
              </a:spcBef>
              <a:defRPr/>
            </a:pPr>
            <a:endParaRPr lang="en-US" altLang="en-US">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This slide can be supplemented by the “General Format” page from the OWL: </a:t>
            </a:r>
            <a:br>
              <a:rPr lang="en-US" altLang="en-US">
                <a:latin typeface="Arial" panose="020B0604020202020204" pitchFamily="34" charset="0"/>
              </a:rPr>
            </a:b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general_format.html</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261EB2D-592F-2E04-9028-C67764DF6FB6}"/>
              </a:ext>
            </a:extLst>
          </p:cNvPr>
          <p:cNvSpPr>
            <a:spLocks noGrp="1"/>
          </p:cNvSpPr>
          <p:nvPr>
            <p:ph type="sldNum" sz="quarter" idx="5"/>
          </p:nvPr>
        </p:nvSpPr>
        <p:spPr/>
        <p:txBody>
          <a:bodyPr/>
          <a:lstStyle/>
          <a:p>
            <a:fld id="{237BF745-0557-B241-863F-056113C7032A}" type="slidenum">
              <a:rPr lang="en-US" smtClean="0"/>
              <a:t>16</a:t>
            </a:fld>
            <a:endParaRPr lang="en-US"/>
          </a:p>
        </p:txBody>
      </p:sp>
    </p:spTree>
    <p:extLst>
      <p:ext uri="{BB962C8B-B14F-4D97-AF65-F5344CB8AC3E}">
        <p14:creationId xmlns:p14="http://schemas.microsoft.com/office/powerpoint/2010/main" val="362770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CE8AC-E7CA-698B-2CFE-8B0C22C36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9AE7C-374E-1C00-8B92-A6A4DACE7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39CF1-063D-03F0-48A8-5BC04014BD86}"/>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provides a visual example of an abstract page, which consists of a page header, a heading (labeled Abstract), and a brief summary of the paper accurately presenting its contents. </a:t>
            </a:r>
            <a:br>
              <a:rPr lang="en-US" altLang="en-US">
                <a:latin typeface="Arial" panose="020B0604020202020204" pitchFamily="34" charset="0"/>
              </a:rPr>
            </a:br>
            <a:br>
              <a:rPr lang="en-US" altLang="en-US">
                <a:latin typeface="Arial" panose="020B0604020202020204" pitchFamily="34" charset="0"/>
              </a:rPr>
            </a:br>
            <a:r>
              <a:rPr lang="en-US" altLang="en-US">
                <a:latin typeface="Arial" panose="020B0604020202020204" pitchFamily="34" charset="0"/>
              </a:rPr>
              <a:t>Professional papers should contain a running head in the header (flush left) and a page number (flush right). Student papers should contain only the page number.</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findings.</a:t>
            </a:r>
            <a:br>
              <a:rPr lang="en-US" altLang="en-US">
                <a:latin typeface="Arial" panose="020B0604020202020204" pitchFamily="34" charset="0"/>
              </a:rPr>
            </a:br>
            <a:br>
              <a:rPr lang="en-US" altLang="en-US">
                <a:latin typeface="Arial" panose="020B0604020202020204" pitchFamily="34" charset="0"/>
              </a:rPr>
            </a:br>
            <a:r>
              <a:rPr lang="en-US" altLang="en-US">
                <a:latin typeface="Arial" panose="020B0604020202020204" pitchFamily="34" charset="0"/>
              </a:rPr>
              <a:t>A short list of keywords (labeled with “Keywords” in italics, written in line with the text) should follow the abstract. These are terms and concepts that might help readers find your work via a search engine.</a:t>
            </a:r>
          </a:p>
        </p:txBody>
      </p:sp>
      <p:sp>
        <p:nvSpPr>
          <p:cNvPr id="4" name="Slide Number Placeholder 3">
            <a:extLst>
              <a:ext uri="{FF2B5EF4-FFF2-40B4-BE49-F238E27FC236}">
                <a16:creationId xmlns:a16="http://schemas.microsoft.com/office/drawing/2014/main" id="{07CD24A9-EB1A-F8AC-E04E-FDDF86450B10}"/>
              </a:ext>
            </a:extLst>
          </p:cNvPr>
          <p:cNvSpPr>
            <a:spLocks noGrp="1"/>
          </p:cNvSpPr>
          <p:nvPr>
            <p:ph type="sldNum" sz="quarter" idx="5"/>
          </p:nvPr>
        </p:nvSpPr>
        <p:spPr/>
        <p:txBody>
          <a:bodyPr/>
          <a:lstStyle/>
          <a:p>
            <a:fld id="{237BF745-0557-B241-863F-056113C7032A}" type="slidenum">
              <a:rPr lang="en-US" smtClean="0"/>
              <a:t>17</a:t>
            </a:fld>
            <a:endParaRPr lang="en-US"/>
          </a:p>
        </p:txBody>
      </p:sp>
    </p:spTree>
    <p:extLst>
      <p:ext uri="{BB962C8B-B14F-4D97-AF65-F5344CB8AC3E}">
        <p14:creationId xmlns:p14="http://schemas.microsoft.com/office/powerpoint/2010/main" val="273639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32994-8266-F454-D325-4D1055649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54436-422D-46E0-CDB6-7E6751369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351D6-666D-DA1F-8648-0DC3391A7D84}"/>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a:latin typeface="Arial" panose="020B0604020202020204" pitchFamily="34" charset="0"/>
              </a:rPr>
              <a:t> Make sure that the first text page is page number 3 (page #1 is a title page, page #2 is an abstract page).</a:t>
            </a:r>
          </a:p>
          <a:p>
            <a:pPr eaLnBrk="1" hangingPunct="1">
              <a:lnSpc>
                <a:spcPct val="90000"/>
              </a:lnSpc>
              <a:spcBef>
                <a:spcPct val="0"/>
              </a:spcBef>
              <a:buFontTx/>
              <a:buAutoNum type="arabicParenR"/>
            </a:pPr>
            <a:r>
              <a:rPr lang="en-US" altLang="en-US">
                <a:latin typeface="Arial" panose="020B0604020202020204" pitchFamily="34" charset="0"/>
              </a:rPr>
              <a:t> Start with typing the essay title centered and bolded at the top of the page.</a:t>
            </a:r>
          </a:p>
          <a:p>
            <a:pPr eaLnBrk="1" hangingPunct="1">
              <a:lnSpc>
                <a:spcPct val="90000"/>
              </a:lnSpc>
              <a:spcBef>
                <a:spcPct val="0"/>
              </a:spcBef>
              <a:buFontTx/>
              <a:buAutoNum type="arabicParenR"/>
            </a:pPr>
            <a:r>
              <a:rPr lang="en-US" altLang="en-US">
                <a:latin typeface="Arial" panose="020B0604020202020204" pitchFamily="34" charset="0"/>
              </a:rPr>
              <a:t> Type the text double-space with all sections following each other without a break. Do not use blank space between paragraphs. </a:t>
            </a:r>
          </a:p>
          <a:p>
            <a:pPr eaLnBrk="1" hangingPunct="1">
              <a:lnSpc>
                <a:spcPct val="90000"/>
              </a:lnSpc>
              <a:spcBef>
                <a:spcPct val="0"/>
              </a:spcBef>
              <a:buFontTx/>
              <a:buAutoNum type="arabicParenR"/>
            </a:pPr>
            <a:r>
              <a:rPr lang="en-US" altLang="en-US">
                <a:latin typeface="Arial" panose="020B0604020202020204" pitchFamily="34" charset="0"/>
              </a:rPr>
              <a:t> Create in-text citations to identify the sources used in the paper.</a:t>
            </a:r>
          </a:p>
          <a:p>
            <a:pPr eaLnBrk="1" hangingPunct="1">
              <a:lnSpc>
                <a:spcPct val="90000"/>
              </a:lnSpc>
              <a:spcBef>
                <a:spcPct val="0"/>
              </a:spcBef>
              <a:buFontTx/>
              <a:buAutoNum type="arabicParenR"/>
            </a:pPr>
            <a:r>
              <a:rPr lang="en-US" altLang="en-US">
                <a:latin typeface="Arial" panose="020B0604020202020204" pitchFamily="34" charset="0"/>
              </a:rPr>
              <a:t> Format tables and figures.</a:t>
            </a:r>
          </a:p>
          <a:p>
            <a:pPr eaLnBrk="1" hangingPunct="1">
              <a:lnSpc>
                <a:spcPct val="90000"/>
              </a:lnSpc>
              <a:spcBef>
                <a:spcPct val="0"/>
              </a:spcBef>
              <a:buFontTx/>
              <a:buAutoNum type="arabicParenR"/>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following slides introduce APA formatting of references, in-text citations, and tables and figures. </a:t>
            </a:r>
          </a:p>
        </p:txBody>
      </p:sp>
      <p:sp>
        <p:nvSpPr>
          <p:cNvPr id="4" name="Slide Number Placeholder 3">
            <a:extLst>
              <a:ext uri="{FF2B5EF4-FFF2-40B4-BE49-F238E27FC236}">
                <a16:creationId xmlns:a16="http://schemas.microsoft.com/office/drawing/2014/main" id="{C9EAF7B2-DC3D-FB6F-E20E-68C4C184CF9E}"/>
              </a:ext>
            </a:extLst>
          </p:cNvPr>
          <p:cNvSpPr>
            <a:spLocks noGrp="1"/>
          </p:cNvSpPr>
          <p:nvPr>
            <p:ph type="sldNum" sz="quarter" idx="5"/>
          </p:nvPr>
        </p:nvSpPr>
        <p:spPr/>
        <p:txBody>
          <a:bodyPr/>
          <a:lstStyle/>
          <a:p>
            <a:fld id="{237BF745-0557-B241-863F-056113C7032A}" type="slidenum">
              <a:rPr lang="en-US" smtClean="0"/>
              <a:t>18</a:t>
            </a:fld>
            <a:endParaRPr lang="en-US"/>
          </a:p>
        </p:txBody>
      </p:sp>
    </p:spTree>
    <p:extLst>
      <p:ext uri="{BB962C8B-B14F-4D97-AF65-F5344CB8AC3E}">
        <p14:creationId xmlns:p14="http://schemas.microsoft.com/office/powerpoint/2010/main" val="264946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1EA5-D022-9F0C-D8AC-28993FB2F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23C06-B91B-53DB-2521-22D97FA01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B82D3-33BA-888E-CD99-757D641B6A8E}"/>
              </a:ext>
            </a:extLst>
          </p:cNvPr>
          <p:cNvSpPr>
            <a:spLocks noGrp="1"/>
          </p:cNvSpPr>
          <p:nvPr>
            <p:ph type="body" idx="1"/>
          </p:nvPr>
        </p:nvSpPr>
        <p:spPr/>
        <p:txBody>
          <a:bodyPr/>
          <a:lstStyle/>
          <a:p>
            <a:pPr eaLnBrk="1" hangingPunct="1">
              <a:spcBef>
                <a:spcPct val="0"/>
              </a:spcBef>
            </a:pPr>
            <a:r>
              <a:rPr lang="en-US" altLang="en-US">
                <a:latin typeface="Arial" panose="020B0604020202020204" pitchFamily="34" charset="0"/>
              </a:rPr>
              <a:t>This slide explains the format and purpose of a references page.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To create a references page, </a:t>
            </a:r>
          </a:p>
          <a:p>
            <a:pPr eaLnBrk="1" hangingPunct="1">
              <a:spcBef>
                <a:spcPct val="0"/>
              </a:spcBef>
              <a:buFontTx/>
              <a:buAutoNum type="arabicParenR"/>
            </a:pPr>
            <a:r>
              <a:rPr lang="en-US" altLang="en-US">
                <a:latin typeface="Arial" panose="020B0604020202020204" pitchFamily="34" charset="0"/>
              </a:rPr>
              <a:t> center and bold the heading—References—at the top of the page; </a:t>
            </a:r>
          </a:p>
          <a:p>
            <a:pPr eaLnBrk="1" hangingPunct="1">
              <a:spcBef>
                <a:spcPct val="0"/>
              </a:spcBef>
              <a:buFontTx/>
              <a:buAutoNum type="arabicParenR"/>
            </a:pPr>
            <a:r>
              <a:rPr lang="en-US" altLang="en-US">
                <a:latin typeface="Arial" panose="020B0604020202020204" pitchFamily="34" charset="0"/>
              </a:rPr>
              <a:t> double-space reference entries; </a:t>
            </a:r>
          </a:p>
          <a:p>
            <a:pPr eaLnBrk="1" hangingPunct="1">
              <a:spcBef>
                <a:spcPct val="0"/>
              </a:spcBef>
              <a:buFontTx/>
              <a:buAutoNum type="arabicParenR"/>
            </a:pPr>
            <a:r>
              <a:rPr lang="en-US" altLang="en-US">
                <a:latin typeface="Arial" panose="020B0604020202020204" pitchFamily="34" charset="0"/>
              </a:rPr>
              <a:t> flush left the first line of the entry and indent subsequent lines. To use </a:t>
            </a:r>
            <a:r>
              <a:rPr lang="ja-JP" altLang="en-US">
                <a:latin typeface="Arial" panose="020B0604020202020204" pitchFamily="34" charset="0"/>
              </a:rPr>
              <a:t>“</a:t>
            </a:r>
            <a:r>
              <a:rPr lang="en-US" altLang="ja-JP">
                <a:latin typeface="Arial" panose="020B0604020202020204" pitchFamily="34" charset="0"/>
              </a:rPr>
              <a:t>hanging</a:t>
            </a:r>
            <a:r>
              <a:rPr lang="ja-JP" altLang="en-US">
                <a:latin typeface="Arial" panose="020B0604020202020204" pitchFamily="34" charset="0"/>
              </a:rPr>
              <a:t>”</a:t>
            </a:r>
            <a:r>
              <a:rPr lang="en-US" altLang="ja-JP">
                <a:latin typeface="Arial" panose="020B0604020202020204" pitchFamily="34" charset="0"/>
              </a:rPr>
              <a:t> feature of </a:t>
            </a:r>
            <a:r>
              <a:rPr lang="ja-JP" altLang="en-US">
                <a:latin typeface="Arial" panose="020B0604020202020204" pitchFamily="34" charset="0"/>
              </a:rPr>
              <a:t>“</a:t>
            </a:r>
            <a:r>
              <a:rPr lang="en-US" altLang="ja-JP">
                <a:latin typeface="Arial" panose="020B0604020202020204" pitchFamily="34" charset="0"/>
              </a:rPr>
              <a:t>Indent and Space</a:t>
            </a:r>
            <a:r>
              <a:rPr lang="ja-JP" altLang="en-US">
                <a:latin typeface="Arial" panose="020B0604020202020204" pitchFamily="34" charset="0"/>
              </a:rPr>
              <a:t>”</a:t>
            </a:r>
            <a:r>
              <a:rPr lang="en-US" altLang="ja-JP">
                <a:latin typeface="Arial" panose="020B0604020202020204" pitchFamily="34" charset="0"/>
              </a:rPr>
              <a:t> tab, go to </a:t>
            </a:r>
            <a:r>
              <a:rPr lang="ja-JP" altLang="en-US">
                <a:latin typeface="Arial" panose="020B0604020202020204" pitchFamily="34" charset="0"/>
              </a:rPr>
              <a:t>“</a:t>
            </a:r>
            <a:r>
              <a:rPr lang="en-US" altLang="ja-JP">
                <a:latin typeface="Arial" panose="020B0604020202020204" pitchFamily="34" charset="0"/>
              </a:rPr>
              <a:t>Paragraph</a:t>
            </a:r>
            <a:r>
              <a:rPr lang="ja-JP" altLang="en-US">
                <a:latin typeface="Arial" panose="020B0604020202020204" pitchFamily="34" charset="0"/>
              </a:rPr>
              <a:t>”</a:t>
            </a:r>
            <a:r>
              <a:rPr lang="en-US" altLang="ja-JP">
                <a:latin typeface="Arial" panose="020B0604020202020204" pitchFamily="34" charset="0"/>
              </a:rPr>
              <a:t> </a:t>
            </a:r>
            <a:r>
              <a:rPr lang="en-US" altLang="ja-JP">
                <a:latin typeface="Arial" panose="020B0604020202020204" pitchFamily="34" charset="0"/>
                <a:sym typeface="Wingdings" pitchFamily="2" charset="2"/>
              </a:rPr>
              <a:t></a:t>
            </a:r>
            <a:r>
              <a:rPr lang="ja-JP" altLang="en-US">
                <a:latin typeface="Arial" panose="020B0604020202020204" pitchFamily="34" charset="0"/>
                <a:sym typeface="Wingdings" pitchFamily="2" charset="2"/>
              </a:rPr>
              <a:t>”</a:t>
            </a:r>
            <a:r>
              <a:rPr lang="en-US" altLang="ja-JP">
                <a:latin typeface="Arial" panose="020B0604020202020204" pitchFamily="34" charset="0"/>
                <a:sym typeface="Wingdings" pitchFamily="2" charset="2"/>
              </a:rPr>
              <a:t>Indentation</a:t>
            </a:r>
            <a:r>
              <a:rPr lang="ja-JP" altLang="en-US">
                <a:latin typeface="Arial" panose="020B0604020202020204" pitchFamily="34" charset="0"/>
                <a:sym typeface="Wingdings" pitchFamily="2" charset="2"/>
              </a:rPr>
              <a:t>”</a:t>
            </a:r>
            <a:r>
              <a:rPr lang="en-US" altLang="ja-JP">
                <a:latin typeface="Arial" panose="020B0604020202020204" pitchFamily="34" charset="0"/>
                <a:sym typeface="Wingdings" pitchFamily="2" charset="2"/>
              </a:rPr>
              <a:t> choose </a:t>
            </a:r>
            <a:r>
              <a:rPr lang="ja-JP" altLang="en-US">
                <a:latin typeface="Arial" panose="020B0604020202020204" pitchFamily="34" charset="0"/>
                <a:sym typeface="Wingdings" pitchFamily="2" charset="2"/>
              </a:rPr>
              <a:t>“</a:t>
            </a:r>
            <a:r>
              <a:rPr lang="en-US" altLang="ja-JP">
                <a:latin typeface="Arial" panose="020B0604020202020204" pitchFamily="34" charset="0"/>
                <a:sym typeface="Wingdings" pitchFamily="2" charset="2"/>
              </a:rPr>
              <a:t>Hanging</a:t>
            </a:r>
            <a:r>
              <a:rPr lang="ja-JP" altLang="en-US">
                <a:latin typeface="Arial" panose="020B0604020202020204" pitchFamily="34" charset="0"/>
                <a:sym typeface="Wingdings" pitchFamily="2" charset="2"/>
              </a:rPr>
              <a:t>”</a:t>
            </a:r>
            <a:r>
              <a:rPr lang="en-US" altLang="ja-JP">
                <a:latin typeface="Arial" panose="020B0604020202020204" pitchFamily="34" charset="0"/>
                <a:sym typeface="Wingdings" pitchFamily="2" charset="2"/>
              </a:rPr>
              <a:t> in the </a:t>
            </a:r>
            <a:r>
              <a:rPr lang="ja-JP" altLang="en-US">
                <a:latin typeface="Arial" panose="020B0604020202020204" pitchFamily="34" charset="0"/>
                <a:sym typeface="Wingdings" pitchFamily="2" charset="2"/>
              </a:rPr>
              <a:t>”</a:t>
            </a:r>
            <a:r>
              <a:rPr lang="en-US" altLang="ja-JP">
                <a:latin typeface="Arial" panose="020B0604020202020204" pitchFamily="34" charset="0"/>
                <a:sym typeface="Wingdings" pitchFamily="2" charset="2"/>
              </a:rPr>
              <a:t>Special</a:t>
            </a:r>
            <a:r>
              <a:rPr lang="ja-JP" altLang="en-US">
                <a:latin typeface="Arial" panose="020B0604020202020204" pitchFamily="34" charset="0"/>
                <a:sym typeface="Wingdings" pitchFamily="2" charset="2"/>
              </a:rPr>
              <a:t>”</a:t>
            </a:r>
            <a:r>
              <a:rPr lang="en-US" altLang="ja-JP">
                <a:latin typeface="Arial" panose="020B0604020202020204" pitchFamily="34" charset="0"/>
              </a:rPr>
              <a:t> box.</a:t>
            </a:r>
          </a:p>
          <a:p>
            <a:pPr eaLnBrk="1" hangingPunct="1">
              <a:spcBef>
                <a:spcPct val="0"/>
              </a:spcBef>
              <a:buFontTx/>
              <a:buAutoNum type="arabicParenR"/>
            </a:pPr>
            <a:r>
              <a:rPr lang="en-US" altLang="en-US">
                <a:latin typeface="Arial" panose="020B0604020202020204" pitchFamily="34" charset="0"/>
              </a:rPr>
              <a:t> Order entries alphabetically by the author</a:t>
            </a:r>
            <a:r>
              <a:rPr lang="ja-JP" altLang="en-US">
                <a:latin typeface="Arial" panose="020B0604020202020204" pitchFamily="34" charset="0"/>
              </a:rPr>
              <a:t>’</a:t>
            </a:r>
            <a:r>
              <a:rPr lang="en-US" altLang="ja-JP">
                <a:latin typeface="Arial" panose="020B0604020202020204" pitchFamily="34" charset="0"/>
              </a:rPr>
              <a:t>s surnames. If a source is anonymous, use its title as an author</a:t>
            </a:r>
            <a:r>
              <a:rPr lang="ja-JP" altLang="en-US">
                <a:latin typeface="Arial" panose="020B0604020202020204" pitchFamily="34" charset="0"/>
              </a:rPr>
              <a:t>’</a:t>
            </a:r>
            <a:r>
              <a:rPr lang="en-US" altLang="ja-JP">
                <a:latin typeface="Arial" panose="020B0604020202020204" pitchFamily="34" charset="0"/>
              </a:rPr>
              <a:t>s surname. </a:t>
            </a:r>
          </a:p>
          <a:p>
            <a:pPr eaLnBrk="1" hangingPunct="1">
              <a:spcBef>
                <a:spcPct val="0"/>
              </a:spcBef>
            </a:pPr>
            <a:r>
              <a:rPr lang="en-US" altLang="en-US">
                <a:latin typeface="Arial" panose="020B0604020202020204" pitchFamily="34" charset="0"/>
              </a:rPr>
              <a:t> </a:t>
            </a:r>
          </a:p>
          <a:p>
            <a:pPr eaLnBrk="1" hangingPunct="1">
              <a:spcBef>
                <a:spcPct val="0"/>
              </a:spcBef>
            </a:pPr>
            <a:r>
              <a:rPr lang="en-US" altLang="en-US">
                <a:latin typeface="Arial" panose="020B0604020202020204" pitchFamily="34" charset="0"/>
              </a:rPr>
              <a:t>Note: Unlike MLA, APA is only interested in what they call </a:t>
            </a:r>
            <a:r>
              <a:rPr lang="ja-JP" altLang="en-US">
                <a:latin typeface="Arial" panose="020B0604020202020204" pitchFamily="34" charset="0"/>
              </a:rPr>
              <a:t>“</a:t>
            </a:r>
            <a:r>
              <a:rPr lang="en-US" altLang="ja-JP">
                <a:latin typeface="Arial" panose="020B0604020202020204" pitchFamily="34" charset="0"/>
              </a:rPr>
              <a:t>recoverable data</a:t>
            </a:r>
            <a:r>
              <a:rPr lang="ja-JP" altLang="en-US">
                <a:latin typeface="Arial" panose="020B0604020202020204" pitchFamily="34" charset="0"/>
              </a:rPr>
              <a:t>”</a:t>
            </a:r>
            <a:r>
              <a:rPr lang="en-US" altLang="ja-JP">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For specific information about entries in the reference list, go to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apastyle.apa.org</a:t>
            </a:r>
            <a:r>
              <a:rPr lang="en-US" sz="1200" kern="1200">
                <a:solidFill>
                  <a:schemeClr val="tx1"/>
                </a:solidFill>
                <a:effectLst/>
                <a:latin typeface="+mn-lt"/>
                <a:ea typeface="+mn-ea"/>
                <a:cs typeface="+mn-cs"/>
              </a:rPr>
              <a:t>/style-grammar-guidelines/paper-format/sample-papers</a:t>
            </a:r>
          </a:p>
        </p:txBody>
      </p:sp>
      <p:sp>
        <p:nvSpPr>
          <p:cNvPr id="4" name="Slide Number Placeholder 3">
            <a:extLst>
              <a:ext uri="{FF2B5EF4-FFF2-40B4-BE49-F238E27FC236}">
                <a16:creationId xmlns:a16="http://schemas.microsoft.com/office/drawing/2014/main" id="{67BCD335-EB40-C609-1916-4E1FA83D1C0B}"/>
              </a:ext>
            </a:extLst>
          </p:cNvPr>
          <p:cNvSpPr>
            <a:spLocks noGrp="1"/>
          </p:cNvSpPr>
          <p:nvPr>
            <p:ph type="sldNum" sz="quarter" idx="5"/>
          </p:nvPr>
        </p:nvSpPr>
        <p:spPr/>
        <p:txBody>
          <a:bodyPr/>
          <a:lstStyle/>
          <a:p>
            <a:fld id="{237BF745-0557-B241-863F-056113C7032A}" type="slidenum">
              <a:rPr lang="en-US" smtClean="0"/>
              <a:t>19</a:t>
            </a:fld>
            <a:endParaRPr lang="en-US"/>
          </a:p>
        </p:txBody>
      </p:sp>
    </p:spTree>
    <p:extLst>
      <p:ext uri="{BB962C8B-B14F-4D97-AF65-F5344CB8AC3E}">
        <p14:creationId xmlns:p14="http://schemas.microsoft.com/office/powerpoint/2010/main" val="175811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i="1">
                <a:latin typeface="Arial" panose="020B0604020202020204" pitchFamily="34" charset="0"/>
              </a:rPr>
              <a:t>Publication Manual of the American Psychological Association</a:t>
            </a:r>
            <a:r>
              <a:rPr lang="en-US" altLang="en-US">
                <a:latin typeface="Arial" panose="020B0604020202020204" pitchFamily="34" charset="0"/>
              </a:rPr>
              <a:t>, 7</a:t>
            </a:r>
            <a:r>
              <a:rPr lang="en-US" altLang="en-US" baseline="30000">
                <a:latin typeface="Arial" panose="020B0604020202020204" pitchFamily="34" charset="0"/>
              </a:rPr>
              <a:t>th</a:t>
            </a:r>
            <a:r>
              <a:rPr lang="en-US" altLang="en-US">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a:t>
            </a:r>
            <a:r>
              <a:rPr lang="en-US" altLang="en-US" err="1">
                <a:latin typeface="Arial" panose="020B0604020202020204" pitchFamily="34" charset="0"/>
              </a:rPr>
              <a:t>www.apastyle.org</a:t>
            </a:r>
            <a:r>
              <a:rPr lang="en-US" altLang="en-US">
                <a:latin typeface="Arial" panose="020B0604020202020204" pitchFamily="34" charset="0"/>
              </a:rPr>
              <a:t>.</a:t>
            </a:r>
            <a:br>
              <a:rPr lang="en-US" altLang="en-US">
                <a:latin typeface="Arial" panose="020B0604020202020204" pitchFamily="34" charset="0"/>
              </a:rPr>
            </a:b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a:p>
        </p:txBody>
      </p:sp>
      <p:sp>
        <p:nvSpPr>
          <p:cNvPr id="4" name="Slide Number Placeholder 3"/>
          <p:cNvSpPr>
            <a:spLocks noGrp="1"/>
          </p:cNvSpPr>
          <p:nvPr>
            <p:ph type="sldNum" sz="quarter" idx="5"/>
          </p:nvPr>
        </p:nvSpPr>
        <p:spPr/>
        <p:txBody>
          <a:bodyPr/>
          <a:lstStyle/>
          <a:p>
            <a:fld id="{237BF745-0557-B241-863F-056113C7032A}" type="slidenum">
              <a:rPr lang="en-US" smtClean="0"/>
              <a:t>2</a:t>
            </a:fld>
            <a:endParaRPr lang="en-US"/>
          </a:p>
        </p:txBody>
      </p:sp>
    </p:spTree>
    <p:extLst>
      <p:ext uri="{BB962C8B-B14F-4D97-AF65-F5344CB8AC3E}">
        <p14:creationId xmlns:p14="http://schemas.microsoft.com/office/powerpoint/2010/main" val="129179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085EF-D3B4-FE5D-7F50-61B8C4FC2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338DD-9C85-6854-FD52-14E37ECA8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48A6F-E20B-8483-CBAA-4F54CAED341A}"/>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This slide provides basic rules related to creating references entries. </a:t>
            </a:r>
          </a:p>
        </p:txBody>
      </p:sp>
      <p:sp>
        <p:nvSpPr>
          <p:cNvPr id="4" name="Slide Number Placeholder 3">
            <a:extLst>
              <a:ext uri="{FF2B5EF4-FFF2-40B4-BE49-F238E27FC236}">
                <a16:creationId xmlns:a16="http://schemas.microsoft.com/office/drawing/2014/main" id="{CB91C2FC-6097-5E41-166F-2BD33F46B2B4}"/>
              </a:ext>
            </a:extLst>
          </p:cNvPr>
          <p:cNvSpPr>
            <a:spLocks noGrp="1"/>
          </p:cNvSpPr>
          <p:nvPr>
            <p:ph type="sldNum" sz="quarter" idx="5"/>
          </p:nvPr>
        </p:nvSpPr>
        <p:spPr/>
        <p:txBody>
          <a:bodyPr/>
          <a:lstStyle/>
          <a:p>
            <a:fld id="{237BF745-0557-B241-863F-056113C7032A}" type="slidenum">
              <a:rPr lang="en-US" smtClean="0"/>
              <a:t>20</a:t>
            </a:fld>
            <a:endParaRPr lang="en-US"/>
          </a:p>
        </p:txBody>
      </p:sp>
    </p:spTree>
    <p:extLst>
      <p:ext uri="{BB962C8B-B14F-4D97-AF65-F5344CB8AC3E}">
        <p14:creationId xmlns:p14="http://schemas.microsoft.com/office/powerpoint/2010/main" val="3810745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D0EE-B6B3-5141-56B5-5AC2B675C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71253-1F7E-C241-884D-4DF95B730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D2E7D-26B7-E062-8B60-1FBB8D40A9A1}"/>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This slide provides basic rules related to creating references entries. </a:t>
            </a:r>
          </a:p>
        </p:txBody>
      </p:sp>
      <p:sp>
        <p:nvSpPr>
          <p:cNvPr id="4" name="Slide Number Placeholder 3">
            <a:extLst>
              <a:ext uri="{FF2B5EF4-FFF2-40B4-BE49-F238E27FC236}">
                <a16:creationId xmlns:a16="http://schemas.microsoft.com/office/drawing/2014/main" id="{8A2425C0-F0E9-9302-27EC-5CC32640E57A}"/>
              </a:ext>
            </a:extLst>
          </p:cNvPr>
          <p:cNvSpPr>
            <a:spLocks noGrp="1"/>
          </p:cNvSpPr>
          <p:nvPr>
            <p:ph type="sldNum" sz="quarter" idx="5"/>
          </p:nvPr>
        </p:nvSpPr>
        <p:spPr/>
        <p:txBody>
          <a:bodyPr/>
          <a:lstStyle/>
          <a:p>
            <a:fld id="{237BF745-0557-B241-863F-056113C7032A}" type="slidenum">
              <a:rPr lang="en-US" smtClean="0"/>
              <a:t>21</a:t>
            </a:fld>
            <a:endParaRPr lang="en-US"/>
          </a:p>
        </p:txBody>
      </p:sp>
    </p:spTree>
    <p:extLst>
      <p:ext uri="{BB962C8B-B14F-4D97-AF65-F5344CB8AC3E}">
        <p14:creationId xmlns:p14="http://schemas.microsoft.com/office/powerpoint/2010/main" val="19053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C9055-16D4-2F9D-B35B-D0347948E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E6DA1-3BA2-EABE-4748-50181FF49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D24ED-A0AD-2B8D-7A11-7BF842E8709D}"/>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When the source type is identified correctly, it</a:t>
            </a:r>
            <a:r>
              <a:rPr lang="ja-JP" altLang="en-US">
                <a:latin typeface="Arial" panose="020B0604020202020204" pitchFamily="34" charset="0"/>
              </a:rPr>
              <a:t>’</a:t>
            </a:r>
            <a:r>
              <a:rPr lang="en-US" altLang="ja-JP">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/apa7_style/</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general_format.html</a:t>
            </a:r>
            <a:br>
              <a:rPr lang="en-US">
                <a:latin typeface="Arial" panose="020B0604020202020204" pitchFamily="34" charset="0"/>
                <a:cs typeface="Arial" panose="020B0604020202020204" pitchFamily="34" charset="0"/>
              </a:rPr>
            </a:b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Note: Many electronic library databases, (e.g. </a:t>
            </a:r>
            <a:r>
              <a:rPr lang="en-US" altLang="en-US" err="1">
                <a:latin typeface="Arial" panose="020B0604020202020204" pitchFamily="34" charset="0"/>
              </a:rPr>
              <a:t>Proquest</a:t>
            </a:r>
            <a:r>
              <a:rPr lang="en-US" altLang="en-US">
                <a:latin typeface="Arial" panose="020B0604020202020204" pitchFamily="34" charset="0"/>
              </a:rPr>
              <a: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a:latin typeface="Arial" panose="020B0604020202020204" pitchFamily="34" charset="0"/>
              </a:rPr>
              <a:t>re not going to use in the paper.</a:t>
            </a:r>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CADB8F57-1A75-4689-C3A8-E29D158977C1}"/>
              </a:ext>
            </a:extLst>
          </p:cNvPr>
          <p:cNvSpPr>
            <a:spLocks noGrp="1"/>
          </p:cNvSpPr>
          <p:nvPr>
            <p:ph type="sldNum" sz="quarter" idx="5"/>
          </p:nvPr>
        </p:nvSpPr>
        <p:spPr/>
        <p:txBody>
          <a:bodyPr/>
          <a:lstStyle/>
          <a:p>
            <a:fld id="{237BF745-0557-B241-863F-056113C7032A}" type="slidenum">
              <a:rPr lang="en-US" smtClean="0"/>
              <a:t>22</a:t>
            </a:fld>
            <a:endParaRPr lang="en-US"/>
          </a:p>
        </p:txBody>
      </p:sp>
    </p:spTree>
    <p:extLst>
      <p:ext uri="{BB962C8B-B14F-4D97-AF65-F5344CB8AC3E}">
        <p14:creationId xmlns:p14="http://schemas.microsoft.com/office/powerpoint/2010/main" val="1969615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73A1B-4AE8-E977-E5B8-CDD2F2FEF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C7685-02E6-51A7-ED41-6279B9049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44D55-E07F-9CA1-3FA9-86CF43EAC9D7}"/>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explains the basics of in-text citations.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ja-JP">
                <a:latin typeface="Arial" panose="020B0604020202020204" pitchFamily="34" charset="0"/>
              </a:rPr>
              <a:t>To avoid plagiarism, also provide a page number (in  p. 3 / pp. 3-5 format) for close paraphrases and quotations.</a:t>
            </a:r>
          </a:p>
          <a:p>
            <a:pPr eaLnBrk="1" hangingPunct="1">
              <a:lnSpc>
                <a:spcPct val="90000"/>
              </a:lnSpc>
              <a:spcBef>
                <a:spcPct val="0"/>
              </a:spcBef>
            </a:pPr>
            <a:endParaRPr lang="en-US" altLang="en-US">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a:latin typeface="Arial" panose="020B0604020202020204" pitchFamily="34" charset="0"/>
              </a:rPr>
              <a:t>This slide can be supplemented by the “In-Text Citations: The Basics” resource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in_text_citations_the_basics.html</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742545B-8136-6733-E40F-8CFB8C0CDF78}"/>
              </a:ext>
            </a:extLst>
          </p:cNvPr>
          <p:cNvSpPr>
            <a:spLocks noGrp="1"/>
          </p:cNvSpPr>
          <p:nvPr>
            <p:ph type="sldNum" sz="quarter" idx="5"/>
          </p:nvPr>
        </p:nvSpPr>
        <p:spPr/>
        <p:txBody>
          <a:bodyPr/>
          <a:lstStyle/>
          <a:p>
            <a:fld id="{237BF745-0557-B241-863F-056113C7032A}" type="slidenum">
              <a:rPr lang="en-US" smtClean="0"/>
              <a:t>23</a:t>
            </a:fld>
            <a:endParaRPr lang="en-US"/>
          </a:p>
        </p:txBody>
      </p:sp>
    </p:spTree>
    <p:extLst>
      <p:ext uri="{BB962C8B-B14F-4D97-AF65-F5344CB8AC3E}">
        <p14:creationId xmlns:p14="http://schemas.microsoft.com/office/powerpoint/2010/main" val="3596161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69093-9468-1EF9-1630-44F1D9EC1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1B17A-1581-9041-ACF6-16BA3FCE0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A7699-272D-D14B-3DAC-700A3F704EB7}"/>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a:latin typeface="Arial" panose="020B0604020202020204" pitchFamily="34" charset="0"/>
              </a:rPr>
              <a:t>This slide can be supplemented by the “In-Text Citations: The Basics” resource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in_text_citations_the_basics.html</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AD0B406-86C2-F9BD-CB0A-1052B4D2E8CF}"/>
              </a:ext>
            </a:extLst>
          </p:cNvPr>
          <p:cNvSpPr>
            <a:spLocks noGrp="1"/>
          </p:cNvSpPr>
          <p:nvPr>
            <p:ph type="sldNum" sz="quarter" idx="5"/>
          </p:nvPr>
        </p:nvSpPr>
        <p:spPr/>
        <p:txBody>
          <a:bodyPr/>
          <a:lstStyle/>
          <a:p>
            <a:fld id="{237BF745-0557-B241-863F-056113C7032A}" type="slidenum">
              <a:rPr lang="en-US" smtClean="0"/>
              <a:t>24</a:t>
            </a:fld>
            <a:endParaRPr lang="en-US"/>
          </a:p>
        </p:txBody>
      </p:sp>
    </p:spTree>
    <p:extLst>
      <p:ext uri="{BB962C8B-B14F-4D97-AF65-F5344CB8AC3E}">
        <p14:creationId xmlns:p14="http://schemas.microsoft.com/office/powerpoint/2010/main" val="123873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CE55-CE77-87AD-2BC4-7F31DFC85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A2C00-14DD-EEBD-5B87-E56B8C4811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413BA-8BFE-F908-8915-B7C85922FA86}"/>
              </a:ext>
            </a:extLst>
          </p:cNvPr>
          <p:cNvSpPr>
            <a:spLocks noGrp="1"/>
          </p:cNvSpPr>
          <p:nvPr>
            <p:ph type="body" idx="1"/>
          </p:nvPr>
        </p:nvSpPr>
        <p:spPr/>
        <p:txBody>
          <a:bodyPr/>
          <a:lstStyle/>
          <a:p>
            <a:pPr eaLnBrk="1" hangingPunct="1">
              <a:lnSpc>
                <a:spcPct val="90000"/>
              </a:lnSpc>
              <a:spcBef>
                <a:spcPct val="0"/>
              </a:spcBef>
              <a:defRPr/>
            </a:pPr>
            <a:r>
              <a:rPr lang="en-US" altLang="en-US">
                <a:latin typeface="Arial" panose="020B0604020202020204" pitchFamily="34" charset="0"/>
              </a:rPr>
              <a:t>This slide provides information on how to properly construct in-text citations for summaries and paraphrases.</a:t>
            </a:r>
          </a:p>
          <a:p>
            <a:pPr eaLnBrk="1" hangingPunct="1">
              <a:lnSpc>
                <a:spcPct val="90000"/>
              </a:lnSpc>
              <a:spcBef>
                <a:spcPct val="0"/>
              </a:spcBef>
              <a:defRPr/>
            </a:pPr>
            <a:endParaRPr lang="en-US" altLang="en-US">
              <a:latin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a:latin typeface="Arial" panose="020B0604020202020204" pitchFamily="34" charset="0"/>
              </a:rPr>
              <a:t>This slide can be supplemented by the “In-Text Citations: The Basics” resource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in_text_citations_the_basics.html</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4E98C8D-E834-5190-FF7B-FA44B01E0350}"/>
              </a:ext>
            </a:extLst>
          </p:cNvPr>
          <p:cNvSpPr>
            <a:spLocks noGrp="1"/>
          </p:cNvSpPr>
          <p:nvPr>
            <p:ph type="sldNum" sz="quarter" idx="5"/>
          </p:nvPr>
        </p:nvSpPr>
        <p:spPr/>
        <p:txBody>
          <a:bodyPr/>
          <a:lstStyle/>
          <a:p>
            <a:fld id="{237BF745-0557-B241-863F-056113C7032A}" type="slidenum">
              <a:rPr lang="en-US" smtClean="0"/>
              <a:t>25</a:t>
            </a:fld>
            <a:endParaRPr lang="en-US"/>
          </a:p>
        </p:txBody>
      </p:sp>
    </p:spTree>
    <p:extLst>
      <p:ext uri="{BB962C8B-B14F-4D97-AF65-F5344CB8AC3E}">
        <p14:creationId xmlns:p14="http://schemas.microsoft.com/office/powerpoint/2010/main" val="2674322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ACB85-3177-F540-B160-888AD610E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938DF-368B-A5F8-6F8F-23857AC78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B52ED-5E7D-4965-6ECD-158847AF6333}"/>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Facilitators might want to supplement this slide with relevant content from a composition textbook that demonstrates the use of signal words. </a:t>
            </a:r>
            <a:endParaRPr lang="en-US" altLang="en-US"/>
          </a:p>
        </p:txBody>
      </p:sp>
      <p:sp>
        <p:nvSpPr>
          <p:cNvPr id="4" name="Slide Number Placeholder 3">
            <a:extLst>
              <a:ext uri="{FF2B5EF4-FFF2-40B4-BE49-F238E27FC236}">
                <a16:creationId xmlns:a16="http://schemas.microsoft.com/office/drawing/2014/main" id="{5164BA83-6216-0FA5-7CA3-B404FD2D20B0}"/>
              </a:ext>
            </a:extLst>
          </p:cNvPr>
          <p:cNvSpPr>
            <a:spLocks noGrp="1"/>
          </p:cNvSpPr>
          <p:nvPr>
            <p:ph type="sldNum" sz="quarter" idx="5"/>
          </p:nvPr>
        </p:nvSpPr>
        <p:spPr/>
        <p:txBody>
          <a:bodyPr/>
          <a:lstStyle/>
          <a:p>
            <a:fld id="{237BF745-0557-B241-863F-056113C7032A}" type="slidenum">
              <a:rPr lang="en-US" smtClean="0"/>
              <a:t>26</a:t>
            </a:fld>
            <a:endParaRPr lang="en-US"/>
          </a:p>
        </p:txBody>
      </p:sp>
    </p:spTree>
    <p:extLst>
      <p:ext uri="{BB962C8B-B14F-4D97-AF65-F5344CB8AC3E}">
        <p14:creationId xmlns:p14="http://schemas.microsoft.com/office/powerpoint/2010/main" val="2602329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5929-9564-2A07-E8B5-C294D0504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115F7-F6DC-A19F-2E45-31156C2D9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E5894-0EA6-EB6B-1FD0-58236FF2FB9C}"/>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a:latin typeface="Arial" panose="020B0604020202020204" pitchFamily="34" charset="0"/>
              </a:rPr>
              <a:t>Author/Authors</a:t>
            </a:r>
            <a:r>
              <a:rPr lang="ja-JP" altLang="en-US">
                <a:latin typeface="Arial" panose="020B0604020202020204" pitchFamily="34" charset="0"/>
              </a:rPr>
              <a:t>”</a:t>
            </a:r>
            <a:r>
              <a:rPr lang="en-US" altLang="ja-JP">
                <a:latin typeface="Arial" panose="020B0604020202020204" pitchFamily="34" charset="0"/>
              </a:rPr>
              <a:t> section from the OWL: https://</a:t>
            </a:r>
            <a:r>
              <a:rPr lang="en-US" altLang="ja-JP" err="1">
                <a:latin typeface="Arial" panose="020B0604020202020204" pitchFamily="34" charset="0"/>
              </a:rPr>
              <a:t>owl.purdue.edu</a:t>
            </a:r>
            <a:r>
              <a:rPr lang="en-US" altLang="ja-JP">
                <a:latin typeface="Arial" panose="020B0604020202020204" pitchFamily="34" charset="0"/>
              </a:rPr>
              <a:t>/owl/</a:t>
            </a:r>
            <a:r>
              <a:rPr lang="en-US" altLang="ja-JP" err="1">
                <a:latin typeface="Arial" panose="020B0604020202020204" pitchFamily="34" charset="0"/>
              </a:rPr>
              <a:t>research_and_citation</a:t>
            </a:r>
            <a:r>
              <a:rPr lang="en-US" altLang="ja-JP">
                <a:latin typeface="Arial" panose="020B0604020202020204" pitchFamily="34" charset="0"/>
              </a:rPr>
              <a:t>/apa7_style/</a:t>
            </a:r>
            <a:r>
              <a:rPr lang="en-US" altLang="ja-JP" err="1">
                <a:latin typeface="Arial" panose="020B0604020202020204" pitchFamily="34" charset="0"/>
              </a:rPr>
              <a:t>apa_formatting_and_style_guide</a:t>
            </a:r>
            <a:r>
              <a:rPr lang="en-US" altLang="ja-JP">
                <a:latin typeface="Arial" panose="020B0604020202020204" pitchFamily="34" charset="0"/>
              </a:rPr>
              <a:t>/</a:t>
            </a:r>
            <a:r>
              <a:rPr lang="en-US" altLang="ja-JP" err="1">
                <a:latin typeface="Arial" panose="020B0604020202020204" pitchFamily="34" charset="0"/>
              </a:rPr>
              <a:t>in_text_citations_author_authors.html</a:t>
            </a:r>
            <a:endParaRPr lang="en-US" altLang="ja-JP">
              <a:latin typeface="Arial" panose="020B0604020202020204" pitchFamily="34" charset="0"/>
            </a:endParaRPr>
          </a:p>
        </p:txBody>
      </p:sp>
      <p:sp>
        <p:nvSpPr>
          <p:cNvPr id="4" name="Slide Number Placeholder 3">
            <a:extLst>
              <a:ext uri="{FF2B5EF4-FFF2-40B4-BE49-F238E27FC236}">
                <a16:creationId xmlns:a16="http://schemas.microsoft.com/office/drawing/2014/main" id="{B2951AB6-52F4-E959-6E4F-5DFDC5FA090C}"/>
              </a:ext>
            </a:extLst>
          </p:cNvPr>
          <p:cNvSpPr>
            <a:spLocks noGrp="1"/>
          </p:cNvSpPr>
          <p:nvPr>
            <p:ph type="sldNum" sz="quarter" idx="5"/>
          </p:nvPr>
        </p:nvSpPr>
        <p:spPr/>
        <p:txBody>
          <a:bodyPr/>
          <a:lstStyle/>
          <a:p>
            <a:fld id="{237BF745-0557-B241-863F-056113C7032A}" type="slidenum">
              <a:rPr lang="en-US" smtClean="0"/>
              <a:t>27</a:t>
            </a:fld>
            <a:endParaRPr lang="en-US"/>
          </a:p>
        </p:txBody>
      </p:sp>
    </p:spTree>
    <p:extLst>
      <p:ext uri="{BB962C8B-B14F-4D97-AF65-F5344CB8AC3E}">
        <p14:creationId xmlns:p14="http://schemas.microsoft.com/office/powerpoint/2010/main" val="270627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09203-A4D0-30CC-7B31-4343CA658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EC7C1-63CC-8478-11D2-541279E2F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73ABE-BD85-E1AD-CC32-80C03A9BF1F3}"/>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a:latin typeface="Arial" panose="020B0604020202020204" pitchFamily="34" charset="0"/>
              </a:rPr>
              <a:t>Author/Authors</a:t>
            </a:r>
            <a:r>
              <a:rPr lang="ja-JP" altLang="en-US">
                <a:latin typeface="Arial" panose="020B0604020202020204" pitchFamily="34" charset="0"/>
              </a:rPr>
              <a:t>”</a:t>
            </a:r>
            <a:r>
              <a:rPr lang="en-US" altLang="ja-JP">
                <a:latin typeface="Arial" panose="020B0604020202020204" pitchFamily="34" charset="0"/>
              </a:rPr>
              <a:t> section from the OWL: https://</a:t>
            </a:r>
            <a:r>
              <a:rPr lang="en-US" altLang="ja-JP" err="1">
                <a:latin typeface="Arial" panose="020B0604020202020204" pitchFamily="34" charset="0"/>
              </a:rPr>
              <a:t>owl.purdue.edu</a:t>
            </a:r>
            <a:r>
              <a:rPr lang="en-US" altLang="ja-JP">
                <a:latin typeface="Arial" panose="020B0604020202020204" pitchFamily="34" charset="0"/>
              </a:rPr>
              <a:t>/owl/</a:t>
            </a:r>
            <a:r>
              <a:rPr lang="en-US" altLang="ja-JP" err="1">
                <a:latin typeface="Arial" panose="020B0604020202020204" pitchFamily="34" charset="0"/>
              </a:rPr>
              <a:t>research_and_citation</a:t>
            </a:r>
            <a:r>
              <a:rPr lang="en-US" altLang="ja-JP">
                <a:latin typeface="Arial" panose="020B0604020202020204" pitchFamily="34" charset="0"/>
              </a:rPr>
              <a:t>/apa7_style/</a:t>
            </a:r>
            <a:r>
              <a:rPr lang="en-US" altLang="ja-JP" err="1">
                <a:latin typeface="Arial" panose="020B0604020202020204" pitchFamily="34" charset="0"/>
              </a:rPr>
              <a:t>apa_formatting_and_style_guide</a:t>
            </a:r>
            <a:r>
              <a:rPr lang="en-US" altLang="ja-JP">
                <a:latin typeface="Arial" panose="020B0604020202020204" pitchFamily="34" charset="0"/>
              </a:rPr>
              <a:t>/</a:t>
            </a:r>
            <a:r>
              <a:rPr lang="en-US" altLang="ja-JP" err="1">
                <a:latin typeface="Arial" panose="020B0604020202020204" pitchFamily="34" charset="0"/>
              </a:rPr>
              <a:t>in_text_citations_author_authors.html</a:t>
            </a:r>
            <a:endParaRPr lang="en-US" altLang="ja-JP">
              <a:latin typeface="Arial" panose="020B0604020202020204" pitchFamily="34" charset="0"/>
            </a:endParaRPr>
          </a:p>
        </p:txBody>
      </p:sp>
      <p:sp>
        <p:nvSpPr>
          <p:cNvPr id="4" name="Slide Number Placeholder 3">
            <a:extLst>
              <a:ext uri="{FF2B5EF4-FFF2-40B4-BE49-F238E27FC236}">
                <a16:creationId xmlns:a16="http://schemas.microsoft.com/office/drawing/2014/main" id="{A4016D54-9B8D-5B86-7744-D26F5CB54CEA}"/>
              </a:ext>
            </a:extLst>
          </p:cNvPr>
          <p:cNvSpPr>
            <a:spLocks noGrp="1"/>
          </p:cNvSpPr>
          <p:nvPr>
            <p:ph type="sldNum" sz="quarter" idx="5"/>
          </p:nvPr>
        </p:nvSpPr>
        <p:spPr/>
        <p:txBody>
          <a:bodyPr/>
          <a:lstStyle/>
          <a:p>
            <a:fld id="{237BF745-0557-B241-863F-056113C7032A}" type="slidenum">
              <a:rPr lang="en-US" smtClean="0"/>
              <a:t>28</a:t>
            </a:fld>
            <a:endParaRPr lang="en-US"/>
          </a:p>
        </p:txBody>
      </p:sp>
    </p:spTree>
    <p:extLst>
      <p:ext uri="{BB962C8B-B14F-4D97-AF65-F5344CB8AC3E}">
        <p14:creationId xmlns:p14="http://schemas.microsoft.com/office/powerpoint/2010/main" val="3357931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21F0B-DE35-A0B8-0A2F-7F3C0EC13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452AE-A402-4E94-1C9E-FF4C0C38F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53FD6-1A4D-BB6B-CF72-2253D113C7BE}"/>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a:latin typeface="Arial" panose="020B0604020202020204" pitchFamily="34" charset="0"/>
              </a:rPr>
              <a:t>Author/Authors</a:t>
            </a:r>
            <a:r>
              <a:rPr lang="ja-JP" altLang="en-US">
                <a:latin typeface="Arial" panose="020B0604020202020204" pitchFamily="34" charset="0"/>
              </a:rPr>
              <a:t>”</a:t>
            </a:r>
            <a:r>
              <a:rPr lang="en-US" altLang="ja-JP">
                <a:latin typeface="Arial" panose="020B0604020202020204" pitchFamily="34" charset="0"/>
              </a:rPr>
              <a:t> section from the OWL: https://</a:t>
            </a:r>
            <a:r>
              <a:rPr lang="en-US" altLang="ja-JP" err="1">
                <a:latin typeface="Arial" panose="020B0604020202020204" pitchFamily="34" charset="0"/>
              </a:rPr>
              <a:t>owl.purdue.edu</a:t>
            </a:r>
            <a:r>
              <a:rPr lang="en-US" altLang="ja-JP">
                <a:latin typeface="Arial" panose="020B0604020202020204" pitchFamily="34" charset="0"/>
              </a:rPr>
              <a:t>/owl/</a:t>
            </a:r>
            <a:r>
              <a:rPr lang="en-US" altLang="ja-JP" err="1">
                <a:latin typeface="Arial" panose="020B0604020202020204" pitchFamily="34" charset="0"/>
              </a:rPr>
              <a:t>research_and_citation</a:t>
            </a:r>
            <a:r>
              <a:rPr lang="en-US" altLang="ja-JP">
                <a:latin typeface="Arial" panose="020B0604020202020204" pitchFamily="34" charset="0"/>
              </a:rPr>
              <a:t>/apa7_style/</a:t>
            </a:r>
            <a:r>
              <a:rPr lang="en-US" altLang="ja-JP" err="1">
                <a:latin typeface="Arial" panose="020B0604020202020204" pitchFamily="34" charset="0"/>
              </a:rPr>
              <a:t>apa_formatting_and_style_guide</a:t>
            </a:r>
            <a:r>
              <a:rPr lang="en-US" altLang="ja-JP">
                <a:latin typeface="Arial" panose="020B0604020202020204" pitchFamily="34" charset="0"/>
              </a:rPr>
              <a:t>/</a:t>
            </a:r>
            <a:r>
              <a:rPr lang="en-US" altLang="ja-JP" err="1">
                <a:latin typeface="Arial" panose="020B0604020202020204" pitchFamily="34" charset="0"/>
              </a:rPr>
              <a:t>in_text_citations_author_authors.html</a:t>
            </a:r>
            <a:endParaRPr lang="en-US" altLang="ja-JP">
              <a:latin typeface="Arial" panose="020B0604020202020204" pitchFamily="34" charset="0"/>
            </a:endParaRPr>
          </a:p>
        </p:txBody>
      </p:sp>
      <p:sp>
        <p:nvSpPr>
          <p:cNvPr id="4" name="Slide Number Placeholder 3">
            <a:extLst>
              <a:ext uri="{FF2B5EF4-FFF2-40B4-BE49-F238E27FC236}">
                <a16:creationId xmlns:a16="http://schemas.microsoft.com/office/drawing/2014/main" id="{22E01441-2F99-21DF-C04C-2BDA9EB51451}"/>
              </a:ext>
            </a:extLst>
          </p:cNvPr>
          <p:cNvSpPr>
            <a:spLocks noGrp="1"/>
          </p:cNvSpPr>
          <p:nvPr>
            <p:ph type="sldNum" sz="quarter" idx="5"/>
          </p:nvPr>
        </p:nvSpPr>
        <p:spPr/>
        <p:txBody>
          <a:bodyPr/>
          <a:lstStyle/>
          <a:p>
            <a:fld id="{237BF745-0557-B241-863F-056113C7032A}" type="slidenum">
              <a:rPr lang="en-US" smtClean="0"/>
              <a:t>29</a:t>
            </a:fld>
            <a:endParaRPr lang="en-US"/>
          </a:p>
        </p:txBody>
      </p:sp>
    </p:spTree>
    <p:extLst>
      <p:ext uri="{BB962C8B-B14F-4D97-AF65-F5344CB8AC3E}">
        <p14:creationId xmlns:p14="http://schemas.microsoft.com/office/powerpoint/2010/main" val="317383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 name="Slide Number Placeholder 3"/>
          <p:cNvSpPr>
            <a:spLocks noGrp="1"/>
          </p:cNvSpPr>
          <p:nvPr>
            <p:ph type="sldNum" sz="quarter" idx="5"/>
          </p:nvPr>
        </p:nvSpPr>
        <p:spPr/>
        <p:txBody>
          <a:bodyPr/>
          <a:lstStyle/>
          <a:p>
            <a:fld id="{237BF745-0557-B241-863F-056113C7032A}" type="slidenum">
              <a:rPr lang="en-US" smtClean="0"/>
              <a:t>3</a:t>
            </a:fld>
            <a:endParaRPr lang="en-US"/>
          </a:p>
        </p:txBody>
      </p:sp>
    </p:spTree>
    <p:extLst>
      <p:ext uri="{BB962C8B-B14F-4D97-AF65-F5344CB8AC3E}">
        <p14:creationId xmlns:p14="http://schemas.microsoft.com/office/powerpoint/2010/main" val="3287934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7183B-1795-DEB0-C5B5-4C0E9C373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3B038-C29C-CC37-8783-62D6F9DB8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C0714-4074-0ED4-75CF-DBAA826D89C6}"/>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a:latin typeface="Arial" panose="020B0604020202020204" pitchFamily="34" charset="0"/>
              </a:rPr>
              <a:t>Author/Authors</a:t>
            </a:r>
            <a:r>
              <a:rPr lang="ja-JP" altLang="en-US">
                <a:latin typeface="Arial" panose="020B0604020202020204" pitchFamily="34" charset="0"/>
              </a:rPr>
              <a:t>”</a:t>
            </a:r>
            <a:r>
              <a:rPr lang="en-US" altLang="ja-JP">
                <a:latin typeface="Arial" panose="020B0604020202020204" pitchFamily="34" charset="0"/>
              </a:rPr>
              <a:t> section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in_text_citations_author_authors.html</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5E737C2-07D6-C1BD-B784-261EDF3B4172}"/>
              </a:ext>
            </a:extLst>
          </p:cNvPr>
          <p:cNvSpPr>
            <a:spLocks noGrp="1"/>
          </p:cNvSpPr>
          <p:nvPr>
            <p:ph type="sldNum" sz="quarter" idx="5"/>
          </p:nvPr>
        </p:nvSpPr>
        <p:spPr/>
        <p:txBody>
          <a:bodyPr/>
          <a:lstStyle/>
          <a:p>
            <a:fld id="{237BF745-0557-B241-863F-056113C7032A}" type="slidenum">
              <a:rPr lang="en-US" smtClean="0"/>
              <a:t>30</a:t>
            </a:fld>
            <a:endParaRPr lang="en-US"/>
          </a:p>
        </p:txBody>
      </p:sp>
    </p:spTree>
    <p:extLst>
      <p:ext uri="{BB962C8B-B14F-4D97-AF65-F5344CB8AC3E}">
        <p14:creationId xmlns:p14="http://schemas.microsoft.com/office/powerpoint/2010/main" val="2049453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5EB6-DE3B-6C72-3046-E6BB7BB16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A889E-F43C-0FCF-F693-312D72A78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15901-A911-4E12-6D79-336D9C7F0CC1}"/>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a:latin typeface="Arial" panose="020B0604020202020204" pitchFamily="34" charset="0"/>
              </a:rPr>
              <a:t>Author/Authors</a:t>
            </a:r>
            <a:r>
              <a:rPr lang="ja-JP" altLang="en-US">
                <a:latin typeface="Arial" panose="020B0604020202020204" pitchFamily="34" charset="0"/>
              </a:rPr>
              <a:t>”</a:t>
            </a:r>
            <a:r>
              <a:rPr lang="en-US" altLang="ja-JP">
                <a:latin typeface="Arial" panose="020B0604020202020204" pitchFamily="34" charset="0"/>
              </a:rPr>
              <a:t> section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in_text_citations_author_authors.html</a:t>
            </a: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US" altLang="ja-JP">
              <a:latin typeface="Arial" panose="020B0604020202020204" pitchFamily="34" charset="0"/>
            </a:endParaRPr>
          </a:p>
        </p:txBody>
      </p:sp>
      <p:sp>
        <p:nvSpPr>
          <p:cNvPr id="4" name="Slide Number Placeholder 3">
            <a:extLst>
              <a:ext uri="{FF2B5EF4-FFF2-40B4-BE49-F238E27FC236}">
                <a16:creationId xmlns:a16="http://schemas.microsoft.com/office/drawing/2014/main" id="{9F176E65-F342-5F00-5C08-438017404D33}"/>
              </a:ext>
            </a:extLst>
          </p:cNvPr>
          <p:cNvSpPr>
            <a:spLocks noGrp="1"/>
          </p:cNvSpPr>
          <p:nvPr>
            <p:ph type="sldNum" sz="quarter" idx="5"/>
          </p:nvPr>
        </p:nvSpPr>
        <p:spPr/>
        <p:txBody>
          <a:bodyPr/>
          <a:lstStyle/>
          <a:p>
            <a:fld id="{237BF745-0557-B241-863F-056113C7032A}" type="slidenum">
              <a:rPr lang="en-US" smtClean="0"/>
              <a:t>31</a:t>
            </a:fld>
            <a:endParaRPr lang="en-US"/>
          </a:p>
        </p:txBody>
      </p:sp>
    </p:spTree>
    <p:extLst>
      <p:ext uri="{BB962C8B-B14F-4D97-AF65-F5344CB8AC3E}">
        <p14:creationId xmlns:p14="http://schemas.microsoft.com/office/powerpoint/2010/main" val="1898281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09E8A-E1B0-7F4D-0B36-72E0D6DEB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7AAE5-C315-BA0D-18EC-97CECE5CE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DC2C7-1604-C66A-03B4-861DA4C456C0}"/>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a:latin typeface="Arial" panose="020B0604020202020204" pitchFamily="34" charset="0"/>
              </a:rPr>
              <a:t>Author/Authors</a:t>
            </a:r>
            <a:r>
              <a:rPr lang="ja-JP" altLang="en-US">
                <a:latin typeface="Arial" panose="020B0604020202020204" pitchFamily="34" charset="0"/>
              </a:rPr>
              <a:t>”</a:t>
            </a:r>
            <a:r>
              <a:rPr lang="en-US" altLang="ja-JP">
                <a:latin typeface="Arial" panose="020B0604020202020204" pitchFamily="34" charset="0"/>
              </a:rPr>
              <a:t> section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in_text_citations_author_authors.html</a:t>
            </a: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US" altLang="ja-JP">
              <a:latin typeface="Arial" panose="020B0604020202020204" pitchFamily="34" charset="0"/>
            </a:endParaRPr>
          </a:p>
        </p:txBody>
      </p:sp>
      <p:sp>
        <p:nvSpPr>
          <p:cNvPr id="4" name="Slide Number Placeholder 3">
            <a:extLst>
              <a:ext uri="{FF2B5EF4-FFF2-40B4-BE49-F238E27FC236}">
                <a16:creationId xmlns:a16="http://schemas.microsoft.com/office/drawing/2014/main" id="{2F2F3307-AC2A-869C-FD34-6B62DEE5B565}"/>
              </a:ext>
            </a:extLst>
          </p:cNvPr>
          <p:cNvSpPr>
            <a:spLocks noGrp="1"/>
          </p:cNvSpPr>
          <p:nvPr>
            <p:ph type="sldNum" sz="quarter" idx="5"/>
          </p:nvPr>
        </p:nvSpPr>
        <p:spPr/>
        <p:txBody>
          <a:bodyPr/>
          <a:lstStyle/>
          <a:p>
            <a:fld id="{237BF745-0557-B241-863F-056113C7032A}" type="slidenum">
              <a:rPr lang="en-US" smtClean="0"/>
              <a:t>32</a:t>
            </a:fld>
            <a:endParaRPr lang="en-US"/>
          </a:p>
        </p:txBody>
      </p:sp>
    </p:spTree>
    <p:extLst>
      <p:ext uri="{BB962C8B-B14F-4D97-AF65-F5344CB8AC3E}">
        <p14:creationId xmlns:p14="http://schemas.microsoft.com/office/powerpoint/2010/main" val="2267084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149DE-3EB6-EE6E-2111-14599F953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4F3A9-6BA2-08D4-8390-203E0030C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3DA65-90B4-E427-2E2C-7CA9409E1717}"/>
              </a:ext>
            </a:extLst>
          </p:cNvPr>
          <p:cNvSpPr>
            <a:spLocks noGrp="1"/>
          </p:cNvSpPr>
          <p:nvPr>
            <p:ph type="body" idx="1"/>
          </p:nvPr>
        </p:nvSpPr>
        <p:spPr/>
        <p:txBody>
          <a:bodyPr/>
          <a:lstStyle/>
          <a:p>
            <a:r>
              <a:rPr lang="en-US" altLang="en-US">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a:latin typeface="Arial" panose="020B0604020202020204" pitchFamily="34" charset="0"/>
              </a:rPr>
              <a:t>Author/Authors</a:t>
            </a:r>
            <a:r>
              <a:rPr lang="ja-JP" altLang="en-US">
                <a:latin typeface="Arial" panose="020B0604020202020204" pitchFamily="34" charset="0"/>
              </a:rPr>
              <a:t>”</a:t>
            </a:r>
            <a:r>
              <a:rPr lang="en-US" altLang="ja-JP">
                <a:latin typeface="Arial" panose="020B0604020202020204" pitchFamily="34" charset="0"/>
              </a:rPr>
              <a:t> section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in_text_citations_author_authors.html</a:t>
            </a:r>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D68ECCE-77DC-6184-FF2C-B4B3A270A033}"/>
              </a:ext>
            </a:extLst>
          </p:cNvPr>
          <p:cNvSpPr>
            <a:spLocks noGrp="1"/>
          </p:cNvSpPr>
          <p:nvPr>
            <p:ph type="sldNum" sz="quarter" idx="5"/>
          </p:nvPr>
        </p:nvSpPr>
        <p:spPr/>
        <p:txBody>
          <a:bodyPr/>
          <a:lstStyle/>
          <a:p>
            <a:fld id="{237BF745-0557-B241-863F-056113C7032A}" type="slidenum">
              <a:rPr lang="en-US" smtClean="0"/>
              <a:t>33</a:t>
            </a:fld>
            <a:endParaRPr lang="en-US"/>
          </a:p>
        </p:txBody>
      </p:sp>
    </p:spTree>
    <p:extLst>
      <p:ext uri="{BB962C8B-B14F-4D97-AF65-F5344CB8AC3E}">
        <p14:creationId xmlns:p14="http://schemas.microsoft.com/office/powerpoint/2010/main" val="140932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239A-646D-B09D-71A0-A300C882B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4EAB1-E107-D34C-0FA0-69629060E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D2781-4676-4747-9BEC-D287BA526528}"/>
              </a:ext>
            </a:extLst>
          </p:cNvPr>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a:latin typeface="Arial" panose="020B0604020202020204" pitchFamily="34" charset="0"/>
              </a:rPr>
              <a:t>Author/Authors</a:t>
            </a:r>
            <a:r>
              <a:rPr lang="ja-JP" altLang="en-US">
                <a:latin typeface="Arial" panose="020B0604020202020204" pitchFamily="34" charset="0"/>
              </a:rPr>
              <a:t>”</a:t>
            </a:r>
            <a:r>
              <a:rPr lang="en-US" altLang="ja-JP">
                <a:latin typeface="Arial" panose="020B0604020202020204" pitchFamily="34" charset="0"/>
              </a:rPr>
              <a:t> section from the OWL: https://</a:t>
            </a:r>
            <a:r>
              <a:rPr lang="en-US" altLang="ja-JP" err="1">
                <a:latin typeface="Arial" panose="020B0604020202020204" pitchFamily="34" charset="0"/>
              </a:rPr>
              <a:t>owl.purdue.edu</a:t>
            </a:r>
            <a:r>
              <a:rPr lang="en-US" altLang="ja-JP">
                <a:latin typeface="Arial" panose="020B0604020202020204" pitchFamily="34" charset="0"/>
              </a:rPr>
              <a:t>/owl/</a:t>
            </a:r>
            <a:r>
              <a:rPr lang="en-US" altLang="ja-JP" err="1">
                <a:latin typeface="Arial" panose="020B0604020202020204" pitchFamily="34" charset="0"/>
              </a:rPr>
              <a:t>research_and_citation</a:t>
            </a:r>
            <a:r>
              <a:rPr lang="en-US" altLang="ja-JP">
                <a:latin typeface="Arial" panose="020B0604020202020204" pitchFamily="34" charset="0"/>
              </a:rPr>
              <a:t>/apa7_style/</a:t>
            </a:r>
            <a:r>
              <a:rPr lang="en-US" altLang="ja-JP" err="1">
                <a:latin typeface="Arial" panose="020B0604020202020204" pitchFamily="34" charset="0"/>
              </a:rPr>
              <a:t>apa_formatting_and_style_guide</a:t>
            </a:r>
            <a:r>
              <a:rPr lang="en-US" altLang="ja-JP">
                <a:latin typeface="Arial" panose="020B0604020202020204" pitchFamily="34" charset="0"/>
              </a:rPr>
              <a:t>/</a:t>
            </a:r>
            <a:r>
              <a:rPr lang="en-US" altLang="ja-JP" err="1">
                <a:latin typeface="Arial" panose="020B0604020202020204" pitchFamily="34" charset="0"/>
              </a:rPr>
              <a:t>in_text_citations_author_authors.html</a:t>
            </a:r>
            <a:endParaRPr lang="en-US" altLang="ja-JP">
              <a:latin typeface="Arial" panose="020B0604020202020204" pitchFamily="34" charset="0"/>
            </a:endParaRPr>
          </a:p>
        </p:txBody>
      </p:sp>
      <p:sp>
        <p:nvSpPr>
          <p:cNvPr id="4" name="Slide Number Placeholder 3">
            <a:extLst>
              <a:ext uri="{FF2B5EF4-FFF2-40B4-BE49-F238E27FC236}">
                <a16:creationId xmlns:a16="http://schemas.microsoft.com/office/drawing/2014/main" id="{990B636D-B31D-6BF0-E30A-C7AA9916B0BB}"/>
              </a:ext>
            </a:extLst>
          </p:cNvPr>
          <p:cNvSpPr>
            <a:spLocks noGrp="1"/>
          </p:cNvSpPr>
          <p:nvPr>
            <p:ph type="sldNum" sz="quarter" idx="5"/>
          </p:nvPr>
        </p:nvSpPr>
        <p:spPr/>
        <p:txBody>
          <a:bodyPr/>
          <a:lstStyle/>
          <a:p>
            <a:fld id="{237BF745-0557-B241-863F-056113C7032A}" type="slidenum">
              <a:rPr lang="en-US" smtClean="0"/>
              <a:t>34</a:t>
            </a:fld>
            <a:endParaRPr lang="en-US"/>
          </a:p>
        </p:txBody>
      </p:sp>
    </p:spTree>
    <p:extLst>
      <p:ext uri="{BB962C8B-B14F-4D97-AF65-F5344CB8AC3E}">
        <p14:creationId xmlns:p14="http://schemas.microsoft.com/office/powerpoint/2010/main" val="2322135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a:latin typeface="Arial" panose="020B0604020202020204" pitchFamily="34" charset="0"/>
              </a:rPr>
              <a:t>APA Headings and Seriation</a:t>
            </a:r>
            <a:r>
              <a:rPr lang="ja-JP" altLang="en-US">
                <a:latin typeface="Arial" panose="020B0604020202020204" pitchFamily="34" charset="0"/>
              </a:rPr>
              <a:t>”</a:t>
            </a:r>
            <a:r>
              <a:rPr lang="en-US" altLang="ja-JP">
                <a:latin typeface="Arial" panose="020B0604020202020204" pitchFamily="34" charset="0"/>
              </a:rPr>
              <a:t> from the OWL: </a:t>
            </a:r>
            <a:r>
              <a:rPr lang="en-US" sz="1200" kern="1200">
                <a:solidFill>
                  <a:schemeClr val="tx1"/>
                </a:solidFill>
                <a:effectLst/>
                <a:latin typeface="+mn-lt"/>
                <a:ea typeface="+mn-ea"/>
                <a:cs typeface="+mn-cs"/>
              </a:rPr>
              <a:t>https://</a:t>
            </a:r>
            <a:r>
              <a:rPr lang="en-US" sz="1200" kern="1200" err="1">
                <a:solidFill>
                  <a:schemeClr val="tx1"/>
                </a:solidFill>
                <a:effectLst/>
                <a:latin typeface="+mn-lt"/>
                <a:ea typeface="+mn-ea"/>
                <a:cs typeface="+mn-cs"/>
              </a:rPr>
              <a:t>owl.purdue.edu</a:t>
            </a:r>
            <a:r>
              <a:rPr lang="en-US" sz="1200" kern="1200">
                <a:solidFill>
                  <a:schemeClr val="tx1"/>
                </a:solidFill>
                <a:effectLst/>
                <a:latin typeface="+mn-lt"/>
                <a:ea typeface="+mn-ea"/>
                <a:cs typeface="+mn-cs"/>
              </a:rPr>
              <a:t>/owl/</a:t>
            </a:r>
            <a:r>
              <a:rPr lang="en-US" sz="1200" kern="1200" err="1">
                <a:solidFill>
                  <a:schemeClr val="tx1"/>
                </a:solidFill>
                <a:effectLst/>
                <a:latin typeface="+mn-lt"/>
                <a:ea typeface="+mn-ea"/>
                <a:cs typeface="+mn-cs"/>
              </a:rPr>
              <a:t>research_and_citation</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apa_style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apa_formatting_and_style_guide</a:t>
            </a:r>
            <a:r>
              <a:rPr lang="en-US" sz="1200" kern="1200">
                <a:solidFill>
                  <a:schemeClr val="tx1"/>
                </a:solidFill>
                <a:effectLst/>
                <a:latin typeface="+mn-lt"/>
                <a:ea typeface="+mn-ea"/>
                <a:cs typeface="+mn-cs"/>
              </a:rPr>
              <a:t>/</a:t>
            </a:r>
            <a:r>
              <a:rPr lang="en-US" sz="1200" kern="1200" err="1">
                <a:solidFill>
                  <a:schemeClr val="tx1"/>
                </a:solidFill>
                <a:effectLst/>
                <a:latin typeface="+mn-lt"/>
                <a:ea typeface="+mn-ea"/>
                <a:cs typeface="+mn-cs"/>
              </a:rPr>
              <a:t>apa_headings_and_seriation.html</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37BF745-0557-B241-863F-056113C7032A}" type="slidenum">
              <a:rPr lang="en-US" smtClean="0"/>
              <a:t>35</a:t>
            </a:fld>
            <a:endParaRPr lang="en-US"/>
          </a:p>
        </p:txBody>
      </p:sp>
    </p:spTree>
    <p:extLst>
      <p:ext uri="{BB962C8B-B14F-4D97-AF65-F5344CB8AC3E}">
        <p14:creationId xmlns:p14="http://schemas.microsoft.com/office/powerpoint/2010/main" val="633076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a:latin typeface="Arial" panose="020B0604020202020204" pitchFamily="34" charset="0"/>
              </a:rPr>
              <a:t>This slide includes a visual example of the five-level heading system.</a:t>
            </a:r>
          </a:p>
        </p:txBody>
      </p:sp>
      <p:sp>
        <p:nvSpPr>
          <p:cNvPr id="4" name="Slide Number Placeholder 3"/>
          <p:cNvSpPr>
            <a:spLocks noGrp="1"/>
          </p:cNvSpPr>
          <p:nvPr>
            <p:ph type="sldNum" sz="quarter" idx="5"/>
          </p:nvPr>
        </p:nvSpPr>
        <p:spPr/>
        <p:txBody>
          <a:bodyPr/>
          <a:lstStyle/>
          <a:p>
            <a:fld id="{237BF745-0557-B241-863F-056113C7032A}" type="slidenum">
              <a:rPr lang="en-US" smtClean="0"/>
              <a:t>36</a:t>
            </a:fld>
            <a:endParaRPr lang="en-US"/>
          </a:p>
        </p:txBody>
      </p:sp>
    </p:spTree>
    <p:extLst>
      <p:ext uri="{BB962C8B-B14F-4D97-AF65-F5344CB8AC3E}">
        <p14:creationId xmlns:p14="http://schemas.microsoft.com/office/powerpoint/2010/main" val="2101653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5592B-BD50-F245-3001-CE7F796E5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6B566-B7E1-9C4A-7DB9-956C6D1C6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CB0B1-53FE-3C96-EBD6-46F1DD2C2346}"/>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Tables are a common and often required feature of an APA format (consider, the quantitative article, for example). This slide provides visual guidelines to formatting tables in APA.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a:latin typeface="Arial" panose="020B0604020202020204" pitchFamily="34" charset="0"/>
              </a:rPr>
              <a:t> The table label—e.g., Table 1</a:t>
            </a:r>
          </a:p>
          <a:p>
            <a:pPr eaLnBrk="1" hangingPunct="1">
              <a:lnSpc>
                <a:spcPct val="90000"/>
              </a:lnSpc>
              <a:spcBef>
                <a:spcPct val="0"/>
              </a:spcBef>
              <a:buFontTx/>
              <a:buAutoNum type="arabicParenR"/>
            </a:pPr>
            <a:r>
              <a:rPr lang="en-US" altLang="en-US">
                <a:latin typeface="Arial" panose="020B0604020202020204" pitchFamily="34" charset="0"/>
              </a:rPr>
              <a:t> The title in italics, both </a:t>
            </a:r>
            <a:r>
              <a:rPr lang="en-US" altLang="en-US" u="sng">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a:latin typeface="Arial" panose="020B0604020202020204" pitchFamily="34" charset="0"/>
              </a:rPr>
              <a:t> The table</a:t>
            </a:r>
          </a:p>
          <a:p>
            <a:pPr eaLnBrk="1" hangingPunct="1">
              <a:lnSpc>
                <a:spcPct val="90000"/>
              </a:lnSpc>
              <a:spcBef>
                <a:spcPct val="0"/>
              </a:spcBef>
              <a:buFontTx/>
              <a:buAutoNum type="arabicParenR"/>
            </a:pPr>
            <a:r>
              <a:rPr lang="en-US" altLang="en-US">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7C10BA2B-2947-3575-B8F1-56FAC29AA50D}"/>
              </a:ext>
            </a:extLst>
          </p:cNvPr>
          <p:cNvSpPr>
            <a:spLocks noGrp="1"/>
          </p:cNvSpPr>
          <p:nvPr>
            <p:ph type="sldNum" sz="quarter" idx="5"/>
          </p:nvPr>
        </p:nvSpPr>
        <p:spPr/>
        <p:txBody>
          <a:bodyPr/>
          <a:lstStyle/>
          <a:p>
            <a:fld id="{237BF745-0557-B241-863F-056113C7032A}" type="slidenum">
              <a:rPr lang="en-US" smtClean="0"/>
              <a:t>37</a:t>
            </a:fld>
            <a:endParaRPr lang="en-US"/>
          </a:p>
        </p:txBody>
      </p:sp>
    </p:spTree>
    <p:extLst>
      <p:ext uri="{BB962C8B-B14F-4D97-AF65-F5344CB8AC3E}">
        <p14:creationId xmlns:p14="http://schemas.microsoft.com/office/powerpoint/2010/main" val="868288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1AC9-2AED-0825-4138-0E039A511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7FD0E-273C-11C6-4152-64B306509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5AC17-4FA6-0BE7-CDF9-EBC8706892E5}"/>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a:latin typeface="Arial" panose="020B0604020202020204" pitchFamily="34" charset="0"/>
              </a:rPr>
              <a:t>In particular, the order is the following:</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buFontTx/>
              <a:buAutoNum type="arabicParenR"/>
            </a:pPr>
            <a:r>
              <a:rPr lang="en-US" altLang="en-US">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a:latin typeface="Arial" panose="020B0604020202020204" pitchFamily="34" charset="0"/>
              </a:rPr>
              <a:t> The figure</a:t>
            </a:r>
          </a:p>
          <a:p>
            <a:pPr eaLnBrk="1" hangingPunct="1">
              <a:lnSpc>
                <a:spcPct val="90000"/>
              </a:lnSpc>
              <a:spcBef>
                <a:spcPct val="0"/>
              </a:spcBef>
              <a:buFontTx/>
              <a:buAutoNum type="arabicParenR"/>
            </a:pPr>
            <a:r>
              <a:rPr lang="en-US" altLang="en-US">
                <a:latin typeface="Arial" panose="020B0604020202020204" pitchFamily="34" charset="0"/>
              </a:rPr>
              <a:t> The label and title (in italics) on the same line below the figure, flush-left: Figure 1. </a:t>
            </a:r>
            <a:r>
              <a:rPr lang="en-US" altLang="en-US" i="1">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a:latin typeface="Arial" panose="020B0604020202020204" pitchFamily="34" charset="0"/>
              </a:rPr>
              <a:t> A citation of the source below the table in the form of Note (see the example on the slide).</a:t>
            </a:r>
          </a:p>
        </p:txBody>
      </p:sp>
      <p:sp>
        <p:nvSpPr>
          <p:cNvPr id="4" name="Slide Number Placeholder 3">
            <a:extLst>
              <a:ext uri="{FF2B5EF4-FFF2-40B4-BE49-F238E27FC236}">
                <a16:creationId xmlns:a16="http://schemas.microsoft.com/office/drawing/2014/main" id="{C646E22F-EE00-F7A6-AAC5-1340042AA6FF}"/>
              </a:ext>
            </a:extLst>
          </p:cNvPr>
          <p:cNvSpPr>
            <a:spLocks noGrp="1"/>
          </p:cNvSpPr>
          <p:nvPr>
            <p:ph type="sldNum" sz="quarter" idx="5"/>
          </p:nvPr>
        </p:nvSpPr>
        <p:spPr/>
        <p:txBody>
          <a:bodyPr/>
          <a:lstStyle/>
          <a:p>
            <a:fld id="{237BF745-0557-B241-863F-056113C7032A}" type="slidenum">
              <a:rPr lang="en-US" smtClean="0"/>
              <a:t>38</a:t>
            </a:fld>
            <a:endParaRPr lang="en-US"/>
          </a:p>
        </p:txBody>
      </p:sp>
    </p:spTree>
    <p:extLst>
      <p:ext uri="{BB962C8B-B14F-4D97-AF65-F5344CB8AC3E}">
        <p14:creationId xmlns:p14="http://schemas.microsoft.com/office/powerpoint/2010/main" val="944098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3357-D326-76D2-F9D5-A76814A25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5C9CB-482C-E5D8-1634-E18E60DFA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72785-05A5-5A36-1D6B-A502B03E1A3D}"/>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a:latin typeface="Arial" panose="020B0604020202020204" pitchFamily="34" charset="0"/>
              </a:rPr>
              <a:t>In particular, the order is the following:</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buFontTx/>
              <a:buAutoNum type="arabicParenR"/>
            </a:pPr>
            <a:r>
              <a:rPr lang="en-US" altLang="en-US">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a:latin typeface="Arial" panose="020B0604020202020204" pitchFamily="34" charset="0"/>
              </a:rPr>
              <a:t> The figure</a:t>
            </a:r>
          </a:p>
          <a:p>
            <a:pPr eaLnBrk="1" hangingPunct="1">
              <a:lnSpc>
                <a:spcPct val="90000"/>
              </a:lnSpc>
              <a:spcBef>
                <a:spcPct val="0"/>
              </a:spcBef>
              <a:buFontTx/>
              <a:buAutoNum type="arabicParenR"/>
            </a:pPr>
            <a:r>
              <a:rPr lang="en-US" altLang="en-US">
                <a:latin typeface="Arial" panose="020B0604020202020204" pitchFamily="34" charset="0"/>
              </a:rPr>
              <a:t> The label and title (in italics) on the same line below the figure, flush-left: Figure 1. </a:t>
            </a:r>
            <a:r>
              <a:rPr lang="en-US" altLang="en-US" i="1">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a:latin typeface="Arial" panose="020B0604020202020204" pitchFamily="34" charset="0"/>
              </a:rPr>
              <a:t> A citation of the source below the table in the form of Note (see the example on the slide).</a:t>
            </a:r>
          </a:p>
        </p:txBody>
      </p:sp>
      <p:sp>
        <p:nvSpPr>
          <p:cNvPr id="4" name="Slide Number Placeholder 3">
            <a:extLst>
              <a:ext uri="{FF2B5EF4-FFF2-40B4-BE49-F238E27FC236}">
                <a16:creationId xmlns:a16="http://schemas.microsoft.com/office/drawing/2014/main" id="{60C35E25-A653-2EDB-C4CA-046E2A2FF659}"/>
              </a:ext>
            </a:extLst>
          </p:cNvPr>
          <p:cNvSpPr>
            <a:spLocks noGrp="1"/>
          </p:cNvSpPr>
          <p:nvPr>
            <p:ph type="sldNum" sz="quarter" idx="5"/>
          </p:nvPr>
        </p:nvSpPr>
        <p:spPr/>
        <p:txBody>
          <a:bodyPr/>
          <a:lstStyle/>
          <a:p>
            <a:fld id="{237BF745-0557-B241-863F-056113C7032A}" type="slidenum">
              <a:rPr lang="en-US" smtClean="0"/>
              <a:t>39</a:t>
            </a:fld>
            <a:endParaRPr lang="en-US"/>
          </a:p>
        </p:txBody>
      </p:sp>
    </p:spTree>
    <p:extLst>
      <p:ext uri="{BB962C8B-B14F-4D97-AF65-F5344CB8AC3E}">
        <p14:creationId xmlns:p14="http://schemas.microsoft.com/office/powerpoint/2010/main" val="340189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234A0-0FD5-12C9-C17F-CE0815EB1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E843D-D8B7-5BCF-E2DA-0E5814FE9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12C6D-ED33-6F1E-3630-BB84DAAF3F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 name="Slide Number Placeholder 3">
            <a:extLst>
              <a:ext uri="{FF2B5EF4-FFF2-40B4-BE49-F238E27FC236}">
                <a16:creationId xmlns:a16="http://schemas.microsoft.com/office/drawing/2014/main" id="{AC57DA6D-1B70-947C-ED51-49DFEE603C15}"/>
              </a:ext>
            </a:extLst>
          </p:cNvPr>
          <p:cNvSpPr>
            <a:spLocks noGrp="1"/>
          </p:cNvSpPr>
          <p:nvPr>
            <p:ph type="sldNum" sz="quarter" idx="5"/>
          </p:nvPr>
        </p:nvSpPr>
        <p:spPr/>
        <p:txBody>
          <a:bodyPr/>
          <a:lstStyle/>
          <a:p>
            <a:fld id="{237BF745-0557-B241-863F-056113C7032A}" type="slidenum">
              <a:rPr lang="en-US" smtClean="0"/>
              <a:t>4</a:t>
            </a:fld>
            <a:endParaRPr lang="en-US"/>
          </a:p>
        </p:txBody>
      </p:sp>
    </p:spTree>
    <p:extLst>
      <p:ext uri="{BB962C8B-B14F-4D97-AF65-F5344CB8AC3E}">
        <p14:creationId xmlns:p14="http://schemas.microsoft.com/office/powerpoint/2010/main" val="3651841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a:latin typeface="Arial" panose="020B0604020202020204" pitchFamily="34" charset="0"/>
              </a:rPr>
              <a:t>Writer and Designer: Jennifer Liethen Kunka</a:t>
            </a:r>
          </a:p>
          <a:p>
            <a:pPr eaLnBrk="1" hangingPunct="1">
              <a:spcBef>
                <a:spcPct val="0"/>
              </a:spcBef>
            </a:pPr>
            <a:r>
              <a:rPr lang="en-US" altLang="en-US">
                <a:latin typeface="Arial" panose="020B0604020202020204" pitchFamily="34" charset="0"/>
              </a:rPr>
              <a:t>Contributors:  Muriel Harris, Karen Bishop, Bryan Kopp, Matthew Mooney, David Neyhart, and Andrew Kunka</a:t>
            </a:r>
          </a:p>
          <a:p>
            <a:pPr eaLnBrk="1" hangingPunct="1">
              <a:spcBef>
                <a:spcPct val="0"/>
              </a:spcBef>
            </a:pPr>
            <a:r>
              <a:rPr lang="en-US" altLang="en-US">
                <a:latin typeface="Arial" panose="020B0604020202020204" pitchFamily="34" charset="0"/>
              </a:rPr>
              <a:t>Revising Author: Ghada M. </a:t>
            </a:r>
            <a:r>
              <a:rPr lang="en-US" altLang="en-US" err="1">
                <a:latin typeface="Arial" panose="020B0604020202020204" pitchFamily="34" charset="0"/>
              </a:rPr>
              <a:t>Gherwash</a:t>
            </a:r>
            <a:r>
              <a:rPr lang="en-US" altLang="en-US">
                <a:latin typeface="Arial" panose="020B0604020202020204" pitchFamily="34" charset="0"/>
              </a:rPr>
              <a:t> and Joshua M. Paiz, 2014 Elizabeth Angeli, 2011; Elena </a:t>
            </a:r>
            <a:r>
              <a:rPr lang="en-US" altLang="en-US" err="1">
                <a:latin typeface="Arial" panose="020B0604020202020204" pitchFamily="34" charset="0"/>
              </a:rPr>
              <a:t>Lawrick</a:t>
            </a:r>
            <a:r>
              <a:rPr lang="en-US" altLang="en-US">
                <a:latin typeface="Arial" panose="020B0604020202020204" pitchFamily="34" charset="0"/>
              </a:rPr>
              <a:t>, 2008; Arielle McKee, 2014; Katie McMorris, 2019; Katie McMorris, 2020; Ghada Seif Eddine, 2025</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Developed with resources courtesy of the Purdue University Writing Lab</a:t>
            </a:r>
          </a:p>
          <a:p>
            <a:pPr eaLnBrk="1" hangingPunct="1">
              <a:spcBef>
                <a:spcPct val="0"/>
              </a:spcBef>
            </a:pPr>
            <a:r>
              <a:rPr lang="en-US" altLang="en-US">
                <a:latin typeface="Arial" panose="020B0604020202020204" pitchFamily="34" charset="0"/>
              </a:rPr>
              <a:t>Grant funding courtesy of the Multimedia Instructional Development Center at Purdue University</a:t>
            </a:r>
          </a:p>
          <a:p>
            <a:pPr eaLnBrk="1" hangingPunct="1">
              <a:spcBef>
                <a:spcPct val="0"/>
              </a:spcBef>
            </a:pPr>
            <a:r>
              <a:rPr lang="en-US" altLang="en-US">
                <a:latin typeface="Arial" panose="020B0604020202020204" pitchFamily="34" charset="0"/>
                <a:cs typeface="Arial" panose="020B0604020202020204" pitchFamily="34" charset="0"/>
              </a:rPr>
              <a:t>© Copyright Purdue University, 2000, 2006, 2007, 2008, 2019, 2020, 2025</a:t>
            </a:r>
          </a:p>
        </p:txBody>
      </p:sp>
      <p:sp>
        <p:nvSpPr>
          <p:cNvPr id="4" name="Slide Number Placeholder 3"/>
          <p:cNvSpPr>
            <a:spLocks noGrp="1"/>
          </p:cNvSpPr>
          <p:nvPr>
            <p:ph type="sldNum" sz="quarter" idx="5"/>
          </p:nvPr>
        </p:nvSpPr>
        <p:spPr/>
        <p:txBody>
          <a:bodyPr/>
          <a:lstStyle/>
          <a:p>
            <a:fld id="{237BF745-0557-B241-863F-056113C7032A}" type="slidenum">
              <a:rPr lang="en-US" smtClean="0"/>
              <a:t>40</a:t>
            </a:fld>
            <a:endParaRPr lang="en-US"/>
          </a:p>
        </p:txBody>
      </p:sp>
    </p:spTree>
    <p:extLst>
      <p:ext uri="{BB962C8B-B14F-4D97-AF65-F5344CB8AC3E}">
        <p14:creationId xmlns:p14="http://schemas.microsoft.com/office/powerpoint/2010/main" val="291104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defRPr/>
            </a:pPr>
            <a:r>
              <a:rPr lang="en-US" altLang="en-US">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a:latin typeface="Arial" panose="020B0604020202020204" pitchFamily="34" charset="0"/>
            </a:endParaRPr>
          </a:p>
          <a:p>
            <a:pPr eaLnBrk="1" hangingPunct="1">
              <a:lnSpc>
                <a:spcPct val="90000"/>
              </a:lnSpc>
              <a:spcBef>
                <a:spcPct val="0"/>
              </a:spcBef>
              <a:defRPr/>
            </a:pPr>
            <a:r>
              <a:rPr lang="en-US" altLang="en-US">
                <a:latin typeface="Arial" panose="020B0604020202020204" pitchFamily="34" charset="0"/>
              </a:rPr>
              <a:t>This slide can be supplemented by the </a:t>
            </a:r>
            <a:r>
              <a:rPr lang="ja-JP" altLang="en-US">
                <a:latin typeface="Arial" panose="020B0604020202020204" pitchFamily="34" charset="0"/>
              </a:rPr>
              <a:t>“</a:t>
            </a:r>
            <a:r>
              <a:rPr lang="en-US" altLang="ja-JP">
                <a:latin typeface="Arial" panose="020B0604020202020204" pitchFamily="34" charset="0"/>
              </a:rPr>
              <a:t>Concision</a:t>
            </a:r>
            <a:r>
              <a:rPr lang="ja-JP" altLang="en-US">
                <a:latin typeface="Arial" panose="020B0604020202020204" pitchFamily="34" charset="0"/>
              </a:rPr>
              <a:t>”</a:t>
            </a:r>
            <a:r>
              <a:rPr lang="en-US" altLang="ja-JP">
                <a:latin typeface="Arial" panose="020B0604020202020204" pitchFamily="34" charset="0"/>
              </a:rPr>
              <a:t> handout from the OWL: https://</a:t>
            </a:r>
            <a:r>
              <a:rPr lang="en-US" altLang="ja-JP" err="1">
                <a:latin typeface="Arial" panose="020B0604020202020204" pitchFamily="34" charset="0"/>
              </a:rPr>
              <a:t>owl.purdue.edu</a:t>
            </a:r>
            <a:r>
              <a:rPr lang="en-US" altLang="ja-JP">
                <a:latin typeface="Arial" panose="020B0604020202020204" pitchFamily="34" charset="0"/>
              </a:rPr>
              <a:t>/owl/</a:t>
            </a:r>
            <a:r>
              <a:rPr lang="en-US" altLang="ja-JP" err="1">
                <a:latin typeface="Arial" panose="020B0604020202020204" pitchFamily="34" charset="0"/>
              </a:rPr>
              <a:t>general_writing</a:t>
            </a:r>
            <a:r>
              <a:rPr lang="en-US" altLang="ja-JP">
                <a:latin typeface="Arial" panose="020B0604020202020204" pitchFamily="34" charset="0"/>
              </a:rPr>
              <a:t>/</a:t>
            </a:r>
            <a:r>
              <a:rPr lang="en-US" altLang="ja-JP" err="1">
                <a:latin typeface="Arial" panose="020B0604020202020204" pitchFamily="34" charset="0"/>
              </a:rPr>
              <a:t>academic_writing</a:t>
            </a:r>
            <a:r>
              <a:rPr lang="en-US" altLang="ja-JP">
                <a:latin typeface="Arial" panose="020B0604020202020204" pitchFamily="34" charset="0"/>
              </a:rPr>
              <a:t>/conciseness/</a:t>
            </a:r>
            <a:r>
              <a:rPr lang="en-US" altLang="ja-JP" err="1">
                <a:latin typeface="Arial" panose="020B0604020202020204" pitchFamily="34" charset="0"/>
              </a:rPr>
              <a:t>index.</a:t>
            </a:r>
            <a:r>
              <a:rPr lang="en-US" altLang="ja-JP">
                <a:latin typeface="Arial" panose="020B0604020202020204" pitchFamily="34" charset="0"/>
              </a:rPr>
              <a:t>html</a:t>
            </a:r>
            <a:endParaRPr lang="en-US" altLang="en-US"/>
          </a:p>
        </p:txBody>
      </p:sp>
      <p:sp>
        <p:nvSpPr>
          <p:cNvPr id="4" name="Slide Number Placeholder 3"/>
          <p:cNvSpPr>
            <a:spLocks noGrp="1"/>
          </p:cNvSpPr>
          <p:nvPr>
            <p:ph type="sldNum" sz="quarter" idx="5"/>
          </p:nvPr>
        </p:nvSpPr>
        <p:spPr/>
        <p:txBody>
          <a:bodyPr/>
          <a:lstStyle/>
          <a:p>
            <a:fld id="{237BF745-0557-B241-863F-056113C7032A}" type="slidenum">
              <a:rPr lang="en-US" smtClean="0"/>
              <a:t>5</a:t>
            </a:fld>
            <a:endParaRPr lang="en-US"/>
          </a:p>
        </p:txBody>
      </p:sp>
    </p:spTree>
    <p:extLst>
      <p:ext uri="{BB962C8B-B14F-4D97-AF65-F5344CB8AC3E}">
        <p14:creationId xmlns:p14="http://schemas.microsoft.com/office/powerpoint/2010/main" val="206780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08D0F-1253-2423-9847-B53691E84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8A7BD-7225-78C6-8EDB-F0E3EDF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346DC-B4E4-6E0F-048A-9508A25BCBAB}"/>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introduces one of the most common APA-style papers: the quantitative article.</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defRPr/>
            </a:pPr>
            <a:r>
              <a:rPr lang="en-US" altLang="en-US">
                <a:latin typeface="Arial" panose="020B0604020202020204" pitchFamily="34" charset="0"/>
              </a:rPr>
              <a:t>Quantitative articles report quantitative research, which uses empirical and numerical information often analyzed through statistical means. Refer to the slides on tables and figures for more information on formatting statistics.</a:t>
            </a:r>
          </a:p>
        </p:txBody>
      </p:sp>
      <p:sp>
        <p:nvSpPr>
          <p:cNvPr id="4" name="Slide Number Placeholder 3">
            <a:extLst>
              <a:ext uri="{FF2B5EF4-FFF2-40B4-BE49-F238E27FC236}">
                <a16:creationId xmlns:a16="http://schemas.microsoft.com/office/drawing/2014/main" id="{8150B680-FCF9-413E-67E1-12353FF7C16B}"/>
              </a:ext>
            </a:extLst>
          </p:cNvPr>
          <p:cNvSpPr>
            <a:spLocks noGrp="1"/>
          </p:cNvSpPr>
          <p:nvPr>
            <p:ph type="sldNum" sz="quarter" idx="5"/>
          </p:nvPr>
        </p:nvSpPr>
        <p:spPr/>
        <p:txBody>
          <a:bodyPr/>
          <a:lstStyle/>
          <a:p>
            <a:fld id="{237BF745-0557-B241-863F-056113C7032A}" type="slidenum">
              <a:rPr lang="en-US" smtClean="0"/>
              <a:t>6</a:t>
            </a:fld>
            <a:endParaRPr lang="en-US"/>
          </a:p>
        </p:txBody>
      </p:sp>
    </p:spTree>
    <p:extLst>
      <p:ext uri="{BB962C8B-B14F-4D97-AF65-F5344CB8AC3E}">
        <p14:creationId xmlns:p14="http://schemas.microsoft.com/office/powerpoint/2010/main" val="137621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FA0E7-2522-9413-7CCE-BA364832C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13BF3-3D0D-60FC-4DFF-9DF8133DE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6B857-2B76-8F25-1A3C-7CECF454E956}"/>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introduces another common APA-style papers: the qualitative article.</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defRPr/>
            </a:pPr>
            <a:r>
              <a:rPr lang="en-US" altLang="en-US">
                <a:latin typeface="Arial" panose="020B0604020202020204" pitchFamily="34" charset="0"/>
              </a:rPr>
              <a:t>Qualitative articles report qualitative research, which uses scientific practices to learn more about human experiences that cannot be numerically quantified.</a:t>
            </a:r>
          </a:p>
        </p:txBody>
      </p:sp>
      <p:sp>
        <p:nvSpPr>
          <p:cNvPr id="4" name="Slide Number Placeholder 3">
            <a:extLst>
              <a:ext uri="{FF2B5EF4-FFF2-40B4-BE49-F238E27FC236}">
                <a16:creationId xmlns:a16="http://schemas.microsoft.com/office/drawing/2014/main" id="{04CC66AF-2A45-1E37-ED80-BA00C43844AF}"/>
              </a:ext>
            </a:extLst>
          </p:cNvPr>
          <p:cNvSpPr>
            <a:spLocks noGrp="1"/>
          </p:cNvSpPr>
          <p:nvPr>
            <p:ph type="sldNum" sz="quarter" idx="5"/>
          </p:nvPr>
        </p:nvSpPr>
        <p:spPr/>
        <p:txBody>
          <a:bodyPr/>
          <a:lstStyle/>
          <a:p>
            <a:fld id="{237BF745-0557-B241-863F-056113C7032A}" type="slidenum">
              <a:rPr lang="en-US" smtClean="0"/>
              <a:t>7</a:t>
            </a:fld>
            <a:endParaRPr lang="en-US"/>
          </a:p>
        </p:txBody>
      </p:sp>
    </p:spTree>
    <p:extLst>
      <p:ext uri="{BB962C8B-B14F-4D97-AF65-F5344CB8AC3E}">
        <p14:creationId xmlns:p14="http://schemas.microsoft.com/office/powerpoint/2010/main" val="155935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19E19-56E6-871C-43BD-373ED48C8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44DE8-5018-9C5A-E61A-68069059C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EE9B2-5467-138A-9BAD-B83A9374F16D}"/>
              </a:ext>
            </a:extLst>
          </p:cNvPr>
          <p:cNvSpPr>
            <a:spLocks noGrp="1"/>
          </p:cNvSpPr>
          <p:nvPr>
            <p:ph type="body" idx="1"/>
          </p:nvPr>
        </p:nvSpPr>
        <p:spPr/>
        <p:txBody>
          <a:bodyPr/>
          <a:lstStyle/>
          <a:p>
            <a:pPr eaLnBrk="1" hangingPunct="1">
              <a:lnSpc>
                <a:spcPct val="90000"/>
              </a:lnSpc>
              <a:spcBef>
                <a:spcPct val="0"/>
              </a:spcBef>
            </a:pPr>
            <a:r>
              <a:rPr lang="en-US" altLang="en-US">
                <a:latin typeface="Arial" panose="020B0604020202020204" pitchFamily="34" charset="0"/>
              </a:rPr>
              <a:t>This slide introduces a third common APA-style papers: the literature review.</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p:txBody>
      </p:sp>
      <p:sp>
        <p:nvSpPr>
          <p:cNvPr id="4" name="Slide Number Placeholder 3">
            <a:extLst>
              <a:ext uri="{FF2B5EF4-FFF2-40B4-BE49-F238E27FC236}">
                <a16:creationId xmlns:a16="http://schemas.microsoft.com/office/drawing/2014/main" id="{B47FA5B7-5699-5F23-3F82-56C041449062}"/>
              </a:ext>
            </a:extLst>
          </p:cNvPr>
          <p:cNvSpPr>
            <a:spLocks noGrp="1"/>
          </p:cNvSpPr>
          <p:nvPr>
            <p:ph type="sldNum" sz="quarter" idx="5"/>
          </p:nvPr>
        </p:nvSpPr>
        <p:spPr/>
        <p:txBody>
          <a:bodyPr/>
          <a:lstStyle/>
          <a:p>
            <a:fld id="{237BF745-0557-B241-863F-056113C7032A}" type="slidenum">
              <a:rPr lang="en-US" smtClean="0"/>
              <a:t>8</a:t>
            </a:fld>
            <a:endParaRPr lang="en-US"/>
          </a:p>
        </p:txBody>
      </p:sp>
    </p:spTree>
    <p:extLst>
      <p:ext uri="{BB962C8B-B14F-4D97-AF65-F5344CB8AC3E}">
        <p14:creationId xmlns:p14="http://schemas.microsoft.com/office/powerpoint/2010/main" val="338937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C0409-9F39-2C65-CF7D-B4BF26A3F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85159-258F-3B45-0362-8833AF2D2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C8866-4FD1-CD12-11FD-7528D590D811}"/>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a:latin typeface="Arial" panose="020B0604020202020204" pitchFamily="34" charset="0"/>
              </a:rPr>
              <a:t>Publication Manual</a:t>
            </a:r>
            <a:r>
              <a:rPr lang="en-US" altLang="en-US">
                <a:latin typeface="Arial" panose="020B0604020202020204" pitchFamily="34" charset="0"/>
              </a:rPr>
              <a:t> is a must. </a:t>
            </a:r>
          </a:p>
        </p:txBody>
      </p:sp>
      <p:sp>
        <p:nvSpPr>
          <p:cNvPr id="4" name="Slide Number Placeholder 3">
            <a:extLst>
              <a:ext uri="{FF2B5EF4-FFF2-40B4-BE49-F238E27FC236}">
                <a16:creationId xmlns:a16="http://schemas.microsoft.com/office/drawing/2014/main" id="{8B7E24AD-58A1-DADD-CAB0-961DC92EF62F}"/>
              </a:ext>
            </a:extLst>
          </p:cNvPr>
          <p:cNvSpPr>
            <a:spLocks noGrp="1"/>
          </p:cNvSpPr>
          <p:nvPr>
            <p:ph type="sldNum" sz="quarter" idx="5"/>
          </p:nvPr>
        </p:nvSpPr>
        <p:spPr/>
        <p:txBody>
          <a:bodyPr/>
          <a:lstStyle/>
          <a:p>
            <a:fld id="{237BF745-0557-B241-863F-056113C7032A}" type="slidenum">
              <a:rPr lang="en-US" smtClean="0"/>
              <a:t>9</a:t>
            </a:fld>
            <a:endParaRPr lang="en-US"/>
          </a:p>
        </p:txBody>
      </p:sp>
    </p:spTree>
    <p:extLst>
      <p:ext uri="{BB962C8B-B14F-4D97-AF65-F5344CB8AC3E}">
        <p14:creationId xmlns:p14="http://schemas.microsoft.com/office/powerpoint/2010/main" val="3010350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pic>
        <p:nvPicPr>
          <p:cNvPr id="9" name="Picture 8">
            <a:extLst>
              <a:ext uri="{FF2B5EF4-FFF2-40B4-BE49-F238E27FC236}">
                <a16:creationId xmlns:a16="http://schemas.microsoft.com/office/drawing/2014/main" id="{41F98082-E187-BC6A-5277-5B3C0903A082}"/>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owl.purdue.edu/owl/research_and_citation/apa7_style/apa_formatting_and_style_guide/general_format.html"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stats.nba.com/teams/"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79C0A2-78EE-4D2A-1ED8-A8BC1B0E635B}"/>
              </a:ext>
            </a:extLst>
          </p:cNvPr>
          <p:cNvSpPr>
            <a:spLocks noGrp="1"/>
          </p:cNvSpPr>
          <p:nvPr>
            <p:ph type="title"/>
          </p:nvPr>
        </p:nvSpPr>
        <p:spPr>
          <a:xfrm>
            <a:off x="767442" y="2077278"/>
            <a:ext cx="7144105" cy="534037"/>
          </a:xfrm>
        </p:spPr>
        <p:txBody>
          <a:bodyPr/>
          <a:lstStyle/>
          <a:p>
            <a:r>
              <a:rPr lang="en-US"/>
              <a:t>APA Formatting and Style Guide</a:t>
            </a:r>
          </a:p>
        </p:txBody>
      </p:sp>
      <p:sp>
        <p:nvSpPr>
          <p:cNvPr id="12" name="Text Placeholder 2">
            <a:extLst>
              <a:ext uri="{FF2B5EF4-FFF2-40B4-BE49-F238E27FC236}">
                <a16:creationId xmlns:a16="http://schemas.microsoft.com/office/drawing/2014/main" id="{D755BA21-B1C1-A1BD-4A39-2ECB6431FB11}"/>
              </a:ext>
            </a:extLst>
          </p:cNvPr>
          <p:cNvSpPr>
            <a:spLocks noGrp="1"/>
          </p:cNvSpPr>
          <p:nvPr>
            <p:ph type="body" sz="quarter" idx="10"/>
          </p:nvPr>
        </p:nvSpPr>
        <p:spPr>
          <a:xfrm>
            <a:off x="767442" y="2629339"/>
            <a:ext cx="7144105" cy="449263"/>
          </a:xfrm>
        </p:spPr>
        <p:txBody>
          <a:bodyPr/>
          <a:lstStyle/>
          <a:p>
            <a:r>
              <a:rPr lang="en-US">
                <a:solidFill>
                  <a:schemeClr val="bg2"/>
                </a:solidFill>
              </a:rPr>
              <a:t>Purdue OWL staff</a:t>
            </a:r>
          </a:p>
        </p:txBody>
      </p:sp>
      <p:sp>
        <p:nvSpPr>
          <p:cNvPr id="13" name="Text Placeholder 3">
            <a:extLst>
              <a:ext uri="{FF2B5EF4-FFF2-40B4-BE49-F238E27FC236}">
                <a16:creationId xmlns:a16="http://schemas.microsoft.com/office/drawing/2014/main" id="{993B9B8F-3E00-A5D6-3712-14F071681C37}"/>
              </a:ext>
            </a:extLst>
          </p:cNvPr>
          <p:cNvSpPr>
            <a:spLocks noGrp="1"/>
          </p:cNvSpPr>
          <p:nvPr>
            <p:ph type="body" sz="quarter" idx="11"/>
          </p:nvPr>
        </p:nvSpPr>
        <p:spPr>
          <a:xfrm>
            <a:off x="767442" y="3093720"/>
            <a:ext cx="7144105" cy="449263"/>
          </a:xfrm>
        </p:spPr>
        <p:txBody>
          <a:bodyPr/>
          <a:lstStyle/>
          <a:p>
            <a:r>
              <a:rPr lang="en-US"/>
              <a:t>Brought to you in cooperation with the Purdue Online Writing Lab</a:t>
            </a:r>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FAFBE-A8D4-2EC2-C2B1-9F302E1B4DCD}"/>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BDB30E1-680E-254D-C3C4-601F54399D0B}"/>
              </a:ext>
            </a:extLst>
          </p:cNvPr>
          <p:cNvSpPr>
            <a:spLocks noGrp="1"/>
          </p:cNvSpPr>
          <p:nvPr>
            <p:ph type="sldNum" sz="quarter" idx="16"/>
          </p:nvPr>
        </p:nvSpPr>
        <p:spPr/>
        <p:txBody>
          <a:bodyPr/>
          <a:lstStyle/>
          <a:p>
            <a:fld id="{346097E4-2930-9D48-A5CE-AF00B0E70697}" type="slidenum">
              <a:rPr lang="en-US" smtClean="0"/>
              <a:t>10</a:t>
            </a:fld>
            <a:endParaRPr lang="en-US"/>
          </a:p>
        </p:txBody>
      </p:sp>
      <p:sp>
        <p:nvSpPr>
          <p:cNvPr id="4" name="Content Placeholder 1">
            <a:extLst>
              <a:ext uri="{FF2B5EF4-FFF2-40B4-BE49-F238E27FC236}">
                <a16:creationId xmlns:a16="http://schemas.microsoft.com/office/drawing/2014/main" id="{EA12755F-BE03-AF08-C13C-D2353DA64A74}"/>
              </a:ext>
            </a:extLst>
          </p:cNvPr>
          <p:cNvSpPr txBox="1">
            <a:spLocks/>
          </p:cNvSpPr>
          <p:nvPr/>
        </p:nvSpPr>
        <p:spPr>
          <a:xfrm>
            <a:off x="346982" y="2132356"/>
            <a:ext cx="8450036" cy="248623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2000"/>
              <a:t>Your essay should be:</a:t>
            </a:r>
          </a:p>
          <a:p>
            <a:pPr marL="800100" lvl="1" indent="-457200">
              <a:buFont typeface="+mj-lt"/>
              <a:buAutoNum type="arabicPeriod"/>
            </a:pPr>
            <a:r>
              <a:rPr lang="en-US" altLang="en-US" sz="2000"/>
              <a:t>Typed</a:t>
            </a:r>
          </a:p>
          <a:p>
            <a:pPr marL="800100" lvl="1" indent="-457200">
              <a:buFont typeface="+mj-lt"/>
              <a:buAutoNum type="arabicPeriod"/>
            </a:pPr>
            <a:r>
              <a:rPr lang="en-US" altLang="en-US" sz="2000"/>
              <a:t>Double-spaced</a:t>
            </a:r>
          </a:p>
          <a:p>
            <a:pPr marL="800100" lvl="1" indent="-457200">
              <a:buFont typeface="+mj-lt"/>
              <a:buAutoNum type="arabicPeriod"/>
            </a:pPr>
            <a:r>
              <a:rPr lang="en-US" altLang="en-US" sz="2000"/>
              <a:t>Have 1” margins</a:t>
            </a:r>
          </a:p>
          <a:p>
            <a:pPr marL="800100" lvl="1" indent="-457200">
              <a:buFont typeface="+mj-lt"/>
              <a:buAutoNum type="arabicPeriod"/>
            </a:pPr>
            <a:r>
              <a:rPr lang="en-US" altLang="en-US" sz="2000"/>
              <a:t>Use 10-12pt. standard font (ex. Times New Roman)</a:t>
            </a:r>
          </a:p>
          <a:p>
            <a:pPr marL="800100" lvl="1" indent="-457200">
              <a:buFont typeface="+mj-lt"/>
              <a:buAutoNum type="arabicPeriod"/>
            </a:pPr>
            <a:r>
              <a:rPr lang="en-US" altLang="en-US" sz="2000"/>
              <a:t>Printed on standard-sized paper (8.5” x 11”) </a:t>
            </a:r>
          </a:p>
        </p:txBody>
      </p:sp>
      <p:sp>
        <p:nvSpPr>
          <p:cNvPr id="5" name="Title 2">
            <a:extLst>
              <a:ext uri="{FF2B5EF4-FFF2-40B4-BE49-F238E27FC236}">
                <a16:creationId xmlns:a16="http://schemas.microsoft.com/office/drawing/2014/main" id="{432D6A3C-337A-5227-769E-30CB5188D5A0}"/>
              </a:ext>
            </a:extLst>
          </p:cNvPr>
          <p:cNvSpPr>
            <a:spLocks noGrp="1"/>
          </p:cNvSpPr>
          <p:nvPr>
            <p:ph type="title"/>
          </p:nvPr>
        </p:nvSpPr>
        <p:spPr>
          <a:xfrm>
            <a:off x="351064" y="385004"/>
            <a:ext cx="8450036" cy="589032"/>
          </a:xfrm>
        </p:spPr>
        <p:txBody>
          <a:bodyPr>
            <a:normAutofit fontScale="90000"/>
          </a:bodyPr>
          <a:lstStyle/>
          <a:p>
            <a:r>
              <a:rPr lang="en-US"/>
              <a:t>General APA Format</a:t>
            </a:r>
          </a:p>
        </p:txBody>
      </p:sp>
    </p:spTree>
    <p:extLst>
      <p:ext uri="{BB962C8B-B14F-4D97-AF65-F5344CB8AC3E}">
        <p14:creationId xmlns:p14="http://schemas.microsoft.com/office/powerpoint/2010/main" val="245988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447A-E06D-AD1E-08E7-CDD6D441747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DAC808CF-B1DC-24B3-42E1-535A625F42AF}"/>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b="0" i="1" kern="1200" cap="none" baseline="0">
                <a:latin typeface="Franklin Gothic Medium Cond" panose="020B0606030402020204" pitchFamily="34" charset="0"/>
                <a:ea typeface="+mj-ea"/>
                <a:cs typeface="+mj-cs"/>
              </a:rPr>
              <a:t>General APA Format</a:t>
            </a:r>
          </a:p>
        </p:txBody>
      </p:sp>
      <p:sp>
        <p:nvSpPr>
          <p:cNvPr id="4" name="Content Placeholder 1">
            <a:extLst>
              <a:ext uri="{FF2B5EF4-FFF2-40B4-BE49-F238E27FC236}">
                <a16:creationId xmlns:a16="http://schemas.microsoft.com/office/drawing/2014/main" id="{A25F3181-A8BE-D158-BF50-ED18E5512BCE}"/>
              </a:ext>
            </a:extLst>
          </p:cNvPr>
          <p:cNvSpPr txBox="1">
            <a:spLocks/>
          </p:cNvSpPr>
          <p:nvPr/>
        </p:nvSpPr>
        <p:spPr>
          <a:xfrm>
            <a:off x="351065" y="1543324"/>
            <a:ext cx="7661559" cy="439033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US" altLang="en-US" sz="1800"/>
              <a:t>The page number in the upper right</a:t>
            </a:r>
          </a:p>
          <a:p>
            <a:pPr marL="171450" indent="-171450">
              <a:buFont typeface="Wingdings" pitchFamily="2" charset="2"/>
              <a:buChar char="§"/>
            </a:pPr>
            <a:endParaRPr lang="en-US" altLang="en-US" sz="1800"/>
          </a:p>
          <a:p>
            <a:pPr marL="685800" lvl="1" indent="-342900">
              <a:buFont typeface="Arial" pitchFamily="2" charset="2"/>
              <a:buChar char="•"/>
            </a:pPr>
            <a:r>
              <a:rPr lang="en-US" sz="2000"/>
              <a:t>If the text is a professional paper, a page header (shortened title in all caps) should appear in the upper left-hand corner.</a:t>
            </a:r>
          </a:p>
          <a:p>
            <a:pPr marL="685800" lvl="1" indent="-342900">
              <a:buFont typeface="Arial" pitchFamily="2" charset="2"/>
              <a:buChar char="•"/>
            </a:pPr>
            <a:endParaRPr lang="en-US" sz="2000"/>
          </a:p>
          <a:p>
            <a:pPr marL="685800" lvl="1" indent="-342900">
              <a:buFont typeface="Arial" pitchFamily="2" charset="2"/>
              <a:buChar char="•"/>
            </a:pPr>
            <a:r>
              <a:rPr lang="en-US" sz="2000"/>
              <a:t>If the text is a student paper, a running head is not required.</a:t>
            </a:r>
          </a:p>
        </p:txBody>
      </p:sp>
      <p:pic>
        <p:nvPicPr>
          <p:cNvPr id="8" name="Picture 7" descr="A screenshot of a computer&#10;&#10;AI-generated content may be incorrect.">
            <a:extLst>
              <a:ext uri="{FF2B5EF4-FFF2-40B4-BE49-F238E27FC236}">
                <a16:creationId xmlns:a16="http://schemas.microsoft.com/office/drawing/2014/main" id="{DF27B7FE-524B-43C2-5DC8-54801A7F6F0A}"/>
              </a:ext>
            </a:extLst>
          </p:cNvPr>
          <p:cNvPicPr>
            <a:picLocks noChangeAspect="1"/>
          </p:cNvPicPr>
          <p:nvPr/>
        </p:nvPicPr>
        <p:blipFill>
          <a:blip r:embed="rId3"/>
          <a:stretch>
            <a:fillRect/>
          </a:stretch>
        </p:blipFill>
        <p:spPr>
          <a:xfrm>
            <a:off x="3756065" y="3646076"/>
            <a:ext cx="5036870" cy="2644357"/>
          </a:xfrm>
          <a:prstGeom prst="rect">
            <a:avLst/>
          </a:prstGeom>
          <a:noFill/>
        </p:spPr>
      </p:pic>
      <p:sp>
        <p:nvSpPr>
          <p:cNvPr id="2" name="Text Placeholder 6">
            <a:extLst>
              <a:ext uri="{FF2B5EF4-FFF2-40B4-BE49-F238E27FC236}">
                <a16:creationId xmlns:a16="http://schemas.microsoft.com/office/drawing/2014/main" id="{D6DECA40-665E-DA31-ABF7-ADCEC41CFE17}"/>
              </a:ext>
            </a:extLst>
          </p:cNvPr>
          <p:cNvSpPr txBox="1">
            <a:spLocks/>
          </p:cNvSpPr>
          <p:nvPr/>
        </p:nvSpPr>
        <p:spPr>
          <a:xfrm>
            <a:off x="342900" y="954291"/>
            <a:ext cx="8458200" cy="36576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2000" b="0" i="0" kern="1200" baseline="0">
                <a:solidFill>
                  <a:schemeClr val="accent4">
                    <a:lumMod val="65000"/>
                  </a:schemeClr>
                </a:solidFill>
                <a:latin typeface="Franklin Gothic Medium Cond" panose="020B0606030402020204" pitchFamily="34" charset="0"/>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0" i="0" kern="1200" baseline="0">
                <a:latin typeface="Franklin Gothic Medium Cond" panose="020B0606030402020204" pitchFamily="34" charset="0"/>
                <a:ea typeface="+mn-ea"/>
                <a:cs typeface="+mn-cs"/>
              </a:rPr>
              <a:t>Every page of your essay should include: </a:t>
            </a:r>
          </a:p>
        </p:txBody>
      </p:sp>
      <p:sp>
        <p:nvSpPr>
          <p:cNvPr id="13" name="Slide Number Placeholder 12">
            <a:extLst>
              <a:ext uri="{FF2B5EF4-FFF2-40B4-BE49-F238E27FC236}">
                <a16:creationId xmlns:a16="http://schemas.microsoft.com/office/drawing/2014/main" id="{1D186456-3AE4-E517-C105-B4E1FEF85D6F}"/>
              </a:ext>
            </a:extLst>
          </p:cNvPr>
          <p:cNvSpPr>
            <a:spLocks noGrp="1"/>
          </p:cNvSpPr>
          <p:nvPr>
            <p:ph type="sldNum" sz="quarter" idx="14"/>
          </p:nvPr>
        </p:nvSpPr>
        <p:spPr>
          <a:xfrm>
            <a:off x="7700963" y="6290433"/>
            <a:ext cx="1100137" cy="365125"/>
          </a:xfrm>
        </p:spPr>
        <p:txBody>
          <a:bodyPr vert="horz" lIns="91440" tIns="45720" rIns="91440" bIns="45720" rtlCol="0" anchor="ctr">
            <a:normAutofit/>
          </a:bodyPr>
          <a:lstStyle/>
          <a:p>
            <a:pPr>
              <a:spcAft>
                <a:spcPts val="600"/>
              </a:spcAft>
            </a:pPr>
            <a:fld id="{346097E4-2930-9D48-A5CE-AF00B0E70697}" type="slidenum">
              <a:rPr lang="en-US" smtClean="0"/>
              <a:pPr>
                <a:spcAft>
                  <a:spcPts val="600"/>
                </a:spcAft>
              </a:pPr>
              <a:t>11</a:t>
            </a:fld>
            <a:endParaRPr lang="en-US"/>
          </a:p>
        </p:txBody>
      </p:sp>
    </p:spTree>
    <p:extLst>
      <p:ext uri="{BB962C8B-B14F-4D97-AF65-F5344CB8AC3E}">
        <p14:creationId xmlns:p14="http://schemas.microsoft.com/office/powerpoint/2010/main" val="89621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FA939-1E98-5F90-AFB6-344512053A2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3808906-ADD8-5D7F-B3F1-0656AB860E81}"/>
              </a:ext>
            </a:extLst>
          </p:cNvPr>
          <p:cNvSpPr txBox="1"/>
          <p:nvPr/>
        </p:nvSpPr>
        <p:spPr>
          <a:xfrm>
            <a:off x="6095062" y="1119956"/>
            <a:ext cx="1838502" cy="2585323"/>
          </a:xfrm>
          <a:prstGeom prst="rect">
            <a:avLst/>
          </a:prstGeom>
          <a:solidFill>
            <a:schemeClr val="accent1"/>
          </a:solidFill>
          <a:ln>
            <a:solidFill>
              <a:schemeClr val="tx1"/>
            </a:solidFill>
          </a:ln>
        </p:spPr>
        <p:txBody>
          <a:bodyPr wrap="square" rtlCol="0">
            <a:spAutoFit/>
          </a:bodyPr>
          <a:lstStyle/>
          <a:p>
            <a:r>
              <a:rPr lang="en-US" b="1"/>
              <a:t>References</a:t>
            </a:r>
          </a:p>
          <a:p>
            <a:endParaRPr lang="en-US" b="1"/>
          </a:p>
          <a:p>
            <a:endParaRPr lang="en-US" b="1"/>
          </a:p>
          <a:p>
            <a:endParaRPr lang="en-US" b="1"/>
          </a:p>
          <a:p>
            <a:endParaRPr lang="en-US" b="1"/>
          </a:p>
          <a:p>
            <a:endParaRPr lang="en-US" b="1"/>
          </a:p>
          <a:p>
            <a:endParaRPr lang="en-US" b="1"/>
          </a:p>
          <a:p>
            <a:endParaRPr lang="en-US" b="1"/>
          </a:p>
          <a:p>
            <a:endParaRPr lang="en-US" b="1"/>
          </a:p>
        </p:txBody>
      </p:sp>
      <p:sp>
        <p:nvSpPr>
          <p:cNvPr id="7" name="TextBox 6">
            <a:extLst>
              <a:ext uri="{FF2B5EF4-FFF2-40B4-BE49-F238E27FC236}">
                <a16:creationId xmlns:a16="http://schemas.microsoft.com/office/drawing/2014/main" id="{D4FE2EF1-247D-4B33-B2A8-B88D358497F5}"/>
              </a:ext>
            </a:extLst>
          </p:cNvPr>
          <p:cNvSpPr txBox="1"/>
          <p:nvPr/>
        </p:nvSpPr>
        <p:spPr>
          <a:xfrm>
            <a:off x="5160935" y="1632082"/>
            <a:ext cx="2026504" cy="2862322"/>
          </a:xfrm>
          <a:prstGeom prst="rect">
            <a:avLst/>
          </a:prstGeom>
          <a:solidFill>
            <a:schemeClr val="accent1"/>
          </a:solidFill>
          <a:ln>
            <a:solidFill>
              <a:schemeClr val="tx1"/>
            </a:solidFill>
          </a:ln>
        </p:spPr>
        <p:txBody>
          <a:bodyPr wrap="square" rtlCol="0">
            <a:spAutoFit/>
          </a:bodyPr>
          <a:lstStyle/>
          <a:p>
            <a:r>
              <a:rPr lang="en-US" b="1"/>
              <a:t>Main Body</a:t>
            </a:r>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6" name="TextBox 5">
            <a:extLst>
              <a:ext uri="{FF2B5EF4-FFF2-40B4-BE49-F238E27FC236}">
                <a16:creationId xmlns:a16="http://schemas.microsoft.com/office/drawing/2014/main" id="{44103A30-479D-83BA-9906-39CE7B86AD96}"/>
              </a:ext>
            </a:extLst>
          </p:cNvPr>
          <p:cNvSpPr txBox="1"/>
          <p:nvPr/>
        </p:nvSpPr>
        <p:spPr>
          <a:xfrm>
            <a:off x="4068558" y="2274118"/>
            <a:ext cx="2026504" cy="2862322"/>
          </a:xfrm>
          <a:prstGeom prst="rect">
            <a:avLst/>
          </a:prstGeom>
          <a:solidFill>
            <a:schemeClr val="accent1"/>
          </a:solidFill>
          <a:ln>
            <a:solidFill>
              <a:schemeClr val="tx1"/>
            </a:solidFill>
          </a:ln>
        </p:spPr>
        <p:txBody>
          <a:bodyPr wrap="square" rtlCol="0">
            <a:spAutoFit/>
          </a:bodyPr>
          <a:lstStyle/>
          <a:p>
            <a:r>
              <a:rPr lang="en-US" b="1"/>
              <a:t>Abstract</a:t>
            </a:r>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13" name="Slide Number Placeholder 12">
            <a:extLst>
              <a:ext uri="{FF2B5EF4-FFF2-40B4-BE49-F238E27FC236}">
                <a16:creationId xmlns:a16="http://schemas.microsoft.com/office/drawing/2014/main" id="{78D41A0B-EC6C-5EFC-9AA5-EF2E01EFDD26}"/>
              </a:ext>
            </a:extLst>
          </p:cNvPr>
          <p:cNvSpPr>
            <a:spLocks noGrp="1"/>
          </p:cNvSpPr>
          <p:nvPr>
            <p:ph type="sldNum" sz="quarter" idx="16"/>
          </p:nvPr>
        </p:nvSpPr>
        <p:spPr/>
        <p:txBody>
          <a:bodyPr/>
          <a:lstStyle/>
          <a:p>
            <a:fld id="{346097E4-2930-9D48-A5CE-AF00B0E70697}" type="slidenum">
              <a:rPr lang="en-US" smtClean="0"/>
              <a:t>12</a:t>
            </a:fld>
            <a:endParaRPr lang="en-US"/>
          </a:p>
        </p:txBody>
      </p:sp>
      <p:sp>
        <p:nvSpPr>
          <p:cNvPr id="4" name="Content Placeholder 1">
            <a:extLst>
              <a:ext uri="{FF2B5EF4-FFF2-40B4-BE49-F238E27FC236}">
                <a16:creationId xmlns:a16="http://schemas.microsoft.com/office/drawing/2014/main" id="{7D550E37-AD18-D6BE-0063-C2F05E617155}"/>
              </a:ext>
            </a:extLst>
          </p:cNvPr>
          <p:cNvSpPr txBox="1">
            <a:spLocks/>
          </p:cNvSpPr>
          <p:nvPr/>
        </p:nvSpPr>
        <p:spPr>
          <a:xfrm>
            <a:off x="901677" y="1457252"/>
            <a:ext cx="2616267" cy="113788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2000"/>
              <a:t>Your essay should include four major sections:</a:t>
            </a:r>
          </a:p>
        </p:txBody>
      </p:sp>
      <p:sp>
        <p:nvSpPr>
          <p:cNvPr id="5" name="Title 2">
            <a:extLst>
              <a:ext uri="{FF2B5EF4-FFF2-40B4-BE49-F238E27FC236}">
                <a16:creationId xmlns:a16="http://schemas.microsoft.com/office/drawing/2014/main" id="{3116D955-9944-802A-88C1-3EC03AA8EAB7}"/>
              </a:ext>
            </a:extLst>
          </p:cNvPr>
          <p:cNvSpPr>
            <a:spLocks noGrp="1"/>
          </p:cNvSpPr>
          <p:nvPr>
            <p:ph type="title"/>
          </p:nvPr>
        </p:nvSpPr>
        <p:spPr>
          <a:xfrm>
            <a:off x="351064" y="385004"/>
            <a:ext cx="8450036" cy="589032"/>
          </a:xfrm>
        </p:spPr>
        <p:txBody>
          <a:bodyPr>
            <a:normAutofit fontScale="90000"/>
          </a:bodyPr>
          <a:lstStyle/>
          <a:p>
            <a:r>
              <a:rPr lang="en-US"/>
              <a:t>General APA Format</a:t>
            </a:r>
          </a:p>
        </p:txBody>
      </p:sp>
      <p:sp>
        <p:nvSpPr>
          <p:cNvPr id="2" name="TextBox 1">
            <a:extLst>
              <a:ext uri="{FF2B5EF4-FFF2-40B4-BE49-F238E27FC236}">
                <a16:creationId xmlns:a16="http://schemas.microsoft.com/office/drawing/2014/main" id="{F71253FD-3684-4F04-902E-29EAA2C61C1B}"/>
              </a:ext>
            </a:extLst>
          </p:cNvPr>
          <p:cNvSpPr txBox="1"/>
          <p:nvPr/>
        </p:nvSpPr>
        <p:spPr>
          <a:xfrm>
            <a:off x="2967331" y="2916153"/>
            <a:ext cx="2193604" cy="2862322"/>
          </a:xfrm>
          <a:prstGeom prst="rect">
            <a:avLst/>
          </a:prstGeom>
          <a:solidFill>
            <a:schemeClr val="accent1"/>
          </a:solidFill>
          <a:ln>
            <a:solidFill>
              <a:schemeClr val="tx1"/>
            </a:solidFill>
          </a:ln>
        </p:spPr>
        <p:txBody>
          <a:bodyPr wrap="square" rtlCol="0">
            <a:spAutoFit/>
          </a:bodyPr>
          <a:lstStyle/>
          <a:p>
            <a:r>
              <a:rPr lang="en-US" b="1"/>
              <a:t>Title page</a:t>
            </a:r>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cxnSp>
        <p:nvCxnSpPr>
          <p:cNvPr id="9" name="Straight Arrow Connector 8">
            <a:extLst>
              <a:ext uri="{FF2B5EF4-FFF2-40B4-BE49-F238E27FC236}">
                <a16:creationId xmlns:a16="http://schemas.microsoft.com/office/drawing/2014/main" id="{A36308F2-9210-98E4-FD22-43F325652A46}"/>
              </a:ext>
            </a:extLst>
          </p:cNvPr>
          <p:cNvCxnSpPr>
            <a:cxnSpLocks/>
          </p:cNvCxnSpPr>
          <p:nvPr/>
        </p:nvCxnSpPr>
        <p:spPr>
          <a:xfrm flipV="1">
            <a:off x="4064133" y="2329166"/>
            <a:ext cx="3397522" cy="2085528"/>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8038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C0359-3E87-FE5E-EB57-F7E875924AEB}"/>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3047785-919B-C135-16D8-A32D569CBF0A}"/>
              </a:ext>
            </a:extLst>
          </p:cNvPr>
          <p:cNvSpPr>
            <a:spLocks noGrp="1"/>
          </p:cNvSpPr>
          <p:nvPr>
            <p:ph type="sldNum" sz="quarter" idx="16"/>
          </p:nvPr>
        </p:nvSpPr>
        <p:spPr/>
        <p:txBody>
          <a:bodyPr/>
          <a:lstStyle/>
          <a:p>
            <a:fld id="{346097E4-2930-9D48-A5CE-AF00B0E70697}" type="slidenum">
              <a:rPr lang="en-US" smtClean="0"/>
              <a:t>13</a:t>
            </a:fld>
            <a:endParaRPr lang="en-US"/>
          </a:p>
        </p:txBody>
      </p:sp>
      <p:sp>
        <p:nvSpPr>
          <p:cNvPr id="4" name="Content Placeholder 1">
            <a:extLst>
              <a:ext uri="{FF2B5EF4-FFF2-40B4-BE49-F238E27FC236}">
                <a16:creationId xmlns:a16="http://schemas.microsoft.com/office/drawing/2014/main" id="{EAD1F70E-2734-297F-E53F-1C9D62ADF7FC}"/>
              </a:ext>
            </a:extLst>
          </p:cNvPr>
          <p:cNvSpPr txBox="1">
            <a:spLocks/>
          </p:cNvSpPr>
          <p:nvPr/>
        </p:nvSpPr>
        <p:spPr>
          <a:xfrm>
            <a:off x="596685" y="1984404"/>
            <a:ext cx="7950630" cy="288919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Note that APA 7 </a:t>
            </a:r>
            <a:r>
              <a:rPr lang="en-US" altLang="en-US" sz="2000"/>
              <a:t>has slightly different formatting rules for </a:t>
            </a:r>
            <a:r>
              <a:rPr lang="en-US" altLang="en-US" sz="2000" b="1"/>
              <a:t>professional </a:t>
            </a:r>
            <a:r>
              <a:rPr lang="en-US" altLang="en-US" sz="2000"/>
              <a:t>and </a:t>
            </a:r>
            <a:r>
              <a:rPr lang="en-US" altLang="en-US" sz="2000" b="1"/>
              <a:t>student</a:t>
            </a:r>
            <a:r>
              <a:rPr lang="en-US" altLang="en-US" sz="2000"/>
              <a:t> papers. Professional papers are those intended for academic/commercial publication, while student papers are those written for credit in a course.</a:t>
            </a:r>
          </a:p>
          <a:p>
            <a:pPr marL="342900" indent="-342900">
              <a:buFont typeface="Arial" panose="020B0604020202020204" pitchFamily="34" charset="0"/>
              <a:buChar char="•"/>
            </a:pPr>
            <a:r>
              <a:rPr lang="en-US" altLang="en-US" sz="2000"/>
              <a:t>Most of these differences extend to the </a:t>
            </a:r>
            <a:r>
              <a:rPr lang="en-US" altLang="en-US" sz="2000" b="1"/>
              <a:t>title page </a:t>
            </a:r>
            <a:r>
              <a:rPr lang="en-US" altLang="en-US" sz="2000"/>
              <a:t>and the </a:t>
            </a:r>
            <a:r>
              <a:rPr lang="en-US" altLang="en-US" sz="2000" b="1"/>
              <a:t>running header. </a:t>
            </a:r>
          </a:p>
          <a:p>
            <a:pPr marL="685800" lvl="1" indent="-342900">
              <a:buFont typeface="Arial" panose="020B0604020202020204" pitchFamily="34" charset="0"/>
              <a:buChar char="•"/>
            </a:pPr>
            <a:r>
              <a:rPr lang="en-US" altLang="en-US" sz="2000"/>
              <a:t>On the next few slides, we’ve noted these differences where appropriate.</a:t>
            </a:r>
          </a:p>
          <a:p>
            <a:pPr marL="342900" indent="-342900">
              <a:buFont typeface="Arial" panose="020B0604020202020204" pitchFamily="34" charset="0"/>
              <a:buChar char="•"/>
            </a:pPr>
            <a:endParaRPr lang="en-US" sz="2000"/>
          </a:p>
        </p:txBody>
      </p:sp>
      <p:sp>
        <p:nvSpPr>
          <p:cNvPr id="5" name="Title 2">
            <a:extLst>
              <a:ext uri="{FF2B5EF4-FFF2-40B4-BE49-F238E27FC236}">
                <a16:creationId xmlns:a16="http://schemas.microsoft.com/office/drawing/2014/main" id="{9A41C565-8988-87B4-7FE9-6385D665B688}"/>
              </a:ext>
            </a:extLst>
          </p:cNvPr>
          <p:cNvSpPr>
            <a:spLocks noGrp="1"/>
          </p:cNvSpPr>
          <p:nvPr>
            <p:ph type="title"/>
          </p:nvPr>
        </p:nvSpPr>
        <p:spPr>
          <a:xfrm>
            <a:off x="351064" y="385004"/>
            <a:ext cx="8450036" cy="589032"/>
          </a:xfrm>
        </p:spPr>
        <p:txBody>
          <a:bodyPr>
            <a:normAutofit fontScale="90000"/>
          </a:bodyPr>
          <a:lstStyle/>
          <a:p>
            <a:r>
              <a:rPr lang="en-US"/>
              <a:t>Types of APA Papers</a:t>
            </a:r>
          </a:p>
        </p:txBody>
      </p:sp>
    </p:spTree>
    <p:extLst>
      <p:ext uri="{BB962C8B-B14F-4D97-AF65-F5344CB8AC3E}">
        <p14:creationId xmlns:p14="http://schemas.microsoft.com/office/powerpoint/2010/main" val="165607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AF689EA-A004-48B0-BA2B-0D267198C7C4}"/>
              </a:ext>
            </a:extLst>
          </p:cNvPr>
          <p:cNvSpPr>
            <a:spLocks noGrp="1"/>
          </p:cNvSpPr>
          <p:nvPr>
            <p:ph type="title"/>
          </p:nvPr>
        </p:nvSpPr>
        <p:spPr>
          <a:xfrm>
            <a:off x="342902" y="457200"/>
            <a:ext cx="3771898" cy="679341"/>
          </a:xfrm>
        </p:spPr>
        <p:txBody>
          <a:bodyPr/>
          <a:lstStyle/>
          <a:p>
            <a:r>
              <a:rPr lang="en-US"/>
              <a:t>Title Page: Student Paper</a:t>
            </a:r>
          </a:p>
        </p:txBody>
      </p:sp>
      <p:pic>
        <p:nvPicPr>
          <p:cNvPr id="13" name="Content Placeholder 12" descr="A paper with text on it&#10;&#10;AI-generated content may be incorrect.">
            <a:extLst>
              <a:ext uri="{FF2B5EF4-FFF2-40B4-BE49-F238E27FC236}">
                <a16:creationId xmlns:a16="http://schemas.microsoft.com/office/drawing/2014/main" id="{405058D2-330A-59BE-0487-0FE2EDF8D7A1}"/>
              </a:ext>
            </a:extLst>
          </p:cNvPr>
          <p:cNvPicPr>
            <a:picLocks noGrp="1" noChangeAspect="1"/>
          </p:cNvPicPr>
          <p:nvPr>
            <p:ph idx="1"/>
          </p:nvPr>
        </p:nvPicPr>
        <p:blipFill>
          <a:blip r:embed="rId3"/>
          <a:stretch>
            <a:fillRect/>
          </a:stretch>
        </p:blipFill>
        <p:spPr>
          <a:xfrm>
            <a:off x="3862799" y="1136541"/>
            <a:ext cx="4685835" cy="5153892"/>
          </a:xfrm>
          <a:ln>
            <a:solidFill>
              <a:schemeClr val="tx1"/>
            </a:solidFill>
          </a:ln>
        </p:spPr>
      </p:pic>
      <p:sp>
        <p:nvSpPr>
          <p:cNvPr id="8" name="Slide Number Placeholder 7">
            <a:extLst>
              <a:ext uri="{FF2B5EF4-FFF2-40B4-BE49-F238E27FC236}">
                <a16:creationId xmlns:a16="http://schemas.microsoft.com/office/drawing/2014/main" id="{EA7A7D57-416F-3E9C-7208-AC570B4A3EA1}"/>
              </a:ext>
            </a:extLst>
          </p:cNvPr>
          <p:cNvSpPr>
            <a:spLocks noGrp="1"/>
          </p:cNvSpPr>
          <p:nvPr>
            <p:ph type="sldNum" sz="quarter" idx="10"/>
          </p:nvPr>
        </p:nvSpPr>
        <p:spPr/>
        <p:txBody>
          <a:bodyPr/>
          <a:lstStyle/>
          <a:p>
            <a:fld id="{346097E4-2930-9D48-A5CE-AF00B0E70697}" type="slidenum">
              <a:rPr lang="en-US" smtClean="0"/>
              <a:t>14</a:t>
            </a:fld>
            <a:endParaRPr lang="en-US"/>
          </a:p>
        </p:txBody>
      </p:sp>
      <p:sp>
        <p:nvSpPr>
          <p:cNvPr id="14" name="Pentagon 13">
            <a:extLst>
              <a:ext uri="{FF2B5EF4-FFF2-40B4-BE49-F238E27FC236}">
                <a16:creationId xmlns:a16="http://schemas.microsoft.com/office/drawing/2014/main" id="{22C5416C-CE3F-0993-87E8-774F20073BF4}"/>
              </a:ext>
            </a:extLst>
          </p:cNvPr>
          <p:cNvSpPr/>
          <p:nvPr/>
        </p:nvSpPr>
        <p:spPr>
          <a:xfrm>
            <a:off x="2427889" y="1231845"/>
            <a:ext cx="4398579" cy="679341"/>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500"/>
              <a:t>Page header: Student papers contain no running head. Simply insert a page number flush right. </a:t>
            </a:r>
          </a:p>
        </p:txBody>
      </p:sp>
      <p:sp>
        <p:nvSpPr>
          <p:cNvPr id="15" name="Pentagon 14">
            <a:extLst>
              <a:ext uri="{FF2B5EF4-FFF2-40B4-BE49-F238E27FC236}">
                <a16:creationId xmlns:a16="http://schemas.microsoft.com/office/drawing/2014/main" id="{6400D4B3-E4D1-42E1-297C-BEC1C4FE6F40}"/>
              </a:ext>
            </a:extLst>
          </p:cNvPr>
          <p:cNvSpPr/>
          <p:nvPr/>
        </p:nvSpPr>
        <p:spPr>
          <a:xfrm>
            <a:off x="614855" y="2250857"/>
            <a:ext cx="3626069" cy="679341"/>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500"/>
              <a:t>Title</a:t>
            </a:r>
            <a:r>
              <a:rPr lang="en-US" sz="1500">
                <a:sym typeface="Wingdings" pitchFamily="2" charset="2"/>
              </a:rPr>
              <a:t> (in the upper half of the page, centered)</a:t>
            </a:r>
            <a:endParaRPr lang="en-US" sz="1500"/>
          </a:p>
        </p:txBody>
      </p:sp>
      <p:sp>
        <p:nvSpPr>
          <p:cNvPr id="16" name="Pentagon 15">
            <a:extLst>
              <a:ext uri="{FF2B5EF4-FFF2-40B4-BE49-F238E27FC236}">
                <a16:creationId xmlns:a16="http://schemas.microsoft.com/office/drawing/2014/main" id="{0F0427D6-4EB8-E8FD-CD89-E27DBE3AD4E0}"/>
              </a:ext>
            </a:extLst>
          </p:cNvPr>
          <p:cNvSpPr/>
          <p:nvPr/>
        </p:nvSpPr>
        <p:spPr>
          <a:xfrm>
            <a:off x="614855" y="3248462"/>
            <a:ext cx="3626069" cy="679341"/>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a:t>Name (no title or degree), academic department, course, instructor, and date</a:t>
            </a:r>
          </a:p>
        </p:txBody>
      </p:sp>
    </p:spTree>
    <p:extLst>
      <p:ext uri="{BB962C8B-B14F-4D97-AF65-F5344CB8AC3E}">
        <p14:creationId xmlns:p14="http://schemas.microsoft.com/office/powerpoint/2010/main" val="381725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4F1E-7B4E-BFE0-B42D-B60A0A7DDCB4}"/>
            </a:ext>
          </a:extLst>
        </p:cNvPr>
        <p:cNvGrpSpPr/>
        <p:nvPr/>
      </p:nvGrpSpPr>
      <p:grpSpPr>
        <a:xfrm>
          <a:off x="0" y="0"/>
          <a:ext cx="0" cy="0"/>
          <a:chOff x="0" y="0"/>
          <a:chExt cx="0" cy="0"/>
        </a:xfrm>
      </p:grpSpPr>
      <p:pic>
        <p:nvPicPr>
          <p:cNvPr id="5" name="Content Placeholder 4" descr="A paper with text on it&#10;&#10;AI-generated content may be incorrect.">
            <a:extLst>
              <a:ext uri="{FF2B5EF4-FFF2-40B4-BE49-F238E27FC236}">
                <a16:creationId xmlns:a16="http://schemas.microsoft.com/office/drawing/2014/main" id="{C7FCC3CD-7F80-625E-FA96-5D1EB84EA97D}"/>
              </a:ext>
            </a:extLst>
          </p:cNvPr>
          <p:cNvPicPr>
            <a:picLocks noGrp="1" noChangeAspect="1"/>
          </p:cNvPicPr>
          <p:nvPr>
            <p:ph idx="1"/>
          </p:nvPr>
        </p:nvPicPr>
        <p:blipFill>
          <a:blip r:embed="rId3"/>
          <a:stretch>
            <a:fillRect/>
          </a:stretch>
        </p:blipFill>
        <p:spPr>
          <a:xfrm>
            <a:off x="3968970" y="1235460"/>
            <a:ext cx="4524454" cy="5054974"/>
          </a:xfrm>
          <a:ln>
            <a:solidFill>
              <a:schemeClr val="tx1"/>
            </a:solidFill>
          </a:ln>
        </p:spPr>
      </p:pic>
      <p:sp>
        <p:nvSpPr>
          <p:cNvPr id="9" name="Title 8">
            <a:extLst>
              <a:ext uri="{FF2B5EF4-FFF2-40B4-BE49-F238E27FC236}">
                <a16:creationId xmlns:a16="http://schemas.microsoft.com/office/drawing/2014/main" id="{8DBAB001-6C50-81A3-92CB-7D5D5C1AF3E3}"/>
              </a:ext>
            </a:extLst>
          </p:cNvPr>
          <p:cNvSpPr>
            <a:spLocks noGrp="1"/>
          </p:cNvSpPr>
          <p:nvPr>
            <p:ph type="title"/>
          </p:nvPr>
        </p:nvSpPr>
        <p:spPr>
          <a:xfrm>
            <a:off x="342901" y="457200"/>
            <a:ext cx="4398579" cy="679341"/>
          </a:xfrm>
        </p:spPr>
        <p:txBody>
          <a:bodyPr>
            <a:normAutofit/>
          </a:bodyPr>
          <a:lstStyle/>
          <a:p>
            <a:r>
              <a:rPr lang="en-US"/>
              <a:t>Title Page: Professional Paper</a:t>
            </a:r>
          </a:p>
        </p:txBody>
      </p:sp>
      <p:sp>
        <p:nvSpPr>
          <p:cNvPr id="8" name="Slide Number Placeholder 7">
            <a:extLst>
              <a:ext uri="{FF2B5EF4-FFF2-40B4-BE49-F238E27FC236}">
                <a16:creationId xmlns:a16="http://schemas.microsoft.com/office/drawing/2014/main" id="{7D3A7F60-7F2F-35DC-CF69-48DBBBD52CA9}"/>
              </a:ext>
            </a:extLst>
          </p:cNvPr>
          <p:cNvSpPr>
            <a:spLocks noGrp="1"/>
          </p:cNvSpPr>
          <p:nvPr>
            <p:ph type="sldNum" sz="quarter" idx="10"/>
          </p:nvPr>
        </p:nvSpPr>
        <p:spPr/>
        <p:txBody>
          <a:bodyPr/>
          <a:lstStyle/>
          <a:p>
            <a:fld id="{346097E4-2930-9D48-A5CE-AF00B0E70697}" type="slidenum">
              <a:rPr lang="en-US" smtClean="0"/>
              <a:t>15</a:t>
            </a:fld>
            <a:endParaRPr lang="en-US"/>
          </a:p>
        </p:txBody>
      </p:sp>
      <p:sp>
        <p:nvSpPr>
          <p:cNvPr id="14" name="Pentagon 13">
            <a:extLst>
              <a:ext uri="{FF2B5EF4-FFF2-40B4-BE49-F238E27FC236}">
                <a16:creationId xmlns:a16="http://schemas.microsoft.com/office/drawing/2014/main" id="{113F6C37-EA56-B9F6-DA81-23261BC6674F}"/>
              </a:ext>
            </a:extLst>
          </p:cNvPr>
          <p:cNvSpPr/>
          <p:nvPr/>
        </p:nvSpPr>
        <p:spPr>
          <a:xfrm>
            <a:off x="342901" y="1196307"/>
            <a:ext cx="3819196" cy="1125270"/>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eaLnBrk="0" fontAlgn="auto" hangingPunct="0">
              <a:spcBef>
                <a:spcPts val="0"/>
              </a:spcBef>
              <a:spcAft>
                <a:spcPts val="0"/>
              </a:spcAft>
              <a:defRPr/>
            </a:pPr>
            <a:r>
              <a:rPr lang="en-US" sz="1500"/>
              <a:t>Page header: Insert header. T</a:t>
            </a:r>
            <a:r>
              <a:rPr lang="en-US" sz="1500">
                <a:ea typeface="ＭＳ Ｐゴシック" pitchFamily="-108" charset="-128"/>
                <a:cs typeface="Arial" panose="020B0604020202020204" pitchFamily="34" charset="0"/>
              </a:rPr>
              <a:t>ype short form of title. Flush left in all capitals and add page number flush right.</a:t>
            </a:r>
          </a:p>
        </p:txBody>
      </p:sp>
      <p:sp>
        <p:nvSpPr>
          <p:cNvPr id="15" name="Pentagon 14">
            <a:extLst>
              <a:ext uri="{FF2B5EF4-FFF2-40B4-BE49-F238E27FC236}">
                <a16:creationId xmlns:a16="http://schemas.microsoft.com/office/drawing/2014/main" id="{77D5F5E3-6935-CFEC-0C11-97A1E937A36B}"/>
              </a:ext>
            </a:extLst>
          </p:cNvPr>
          <p:cNvSpPr/>
          <p:nvPr/>
        </p:nvSpPr>
        <p:spPr>
          <a:xfrm>
            <a:off x="342901" y="2420496"/>
            <a:ext cx="3819196" cy="1144114"/>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en-US" sz="1500">
                <a:cs typeface="ＭＳ Ｐゴシック" charset="0"/>
              </a:rPr>
              <a:t>Title (in the upper half of the page, centered), followed by name (no title or degree) and affiliation (university, etc.)</a:t>
            </a:r>
          </a:p>
        </p:txBody>
      </p:sp>
    </p:spTree>
    <p:extLst>
      <p:ext uri="{BB962C8B-B14F-4D97-AF65-F5344CB8AC3E}">
        <p14:creationId xmlns:p14="http://schemas.microsoft.com/office/powerpoint/2010/main" val="755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26DCB-6DEB-32D3-9C57-88F494F6B18E}"/>
            </a:ext>
          </a:extLst>
        </p:cNvPr>
        <p:cNvGrpSpPr/>
        <p:nvPr/>
      </p:nvGrpSpPr>
      <p:grpSpPr>
        <a:xfrm>
          <a:off x="0" y="0"/>
          <a:ext cx="0" cy="0"/>
          <a:chOff x="0" y="0"/>
          <a:chExt cx="0" cy="0"/>
        </a:xfrm>
      </p:grpSpPr>
      <p:pic>
        <p:nvPicPr>
          <p:cNvPr id="5" name="Content Placeholder 4" descr="A paper with text on it&#10;&#10;AI-generated content may be incorrect.">
            <a:extLst>
              <a:ext uri="{FF2B5EF4-FFF2-40B4-BE49-F238E27FC236}">
                <a16:creationId xmlns:a16="http://schemas.microsoft.com/office/drawing/2014/main" id="{81D84AA7-A9A9-198C-5D52-5521DB567DC6}"/>
              </a:ext>
            </a:extLst>
          </p:cNvPr>
          <p:cNvPicPr>
            <a:picLocks noGrp="1" noChangeAspect="1"/>
          </p:cNvPicPr>
          <p:nvPr>
            <p:ph idx="1"/>
          </p:nvPr>
        </p:nvPicPr>
        <p:blipFill>
          <a:blip r:embed="rId3"/>
          <a:stretch>
            <a:fillRect/>
          </a:stretch>
        </p:blipFill>
        <p:spPr>
          <a:xfrm>
            <a:off x="3968970" y="1235460"/>
            <a:ext cx="4524454" cy="5054974"/>
          </a:xfrm>
          <a:ln>
            <a:solidFill>
              <a:schemeClr val="tx1"/>
            </a:solidFill>
          </a:ln>
        </p:spPr>
      </p:pic>
      <p:sp>
        <p:nvSpPr>
          <p:cNvPr id="9" name="Title 8">
            <a:extLst>
              <a:ext uri="{FF2B5EF4-FFF2-40B4-BE49-F238E27FC236}">
                <a16:creationId xmlns:a16="http://schemas.microsoft.com/office/drawing/2014/main" id="{B4867064-119A-5EAA-C4C9-FA9F2000582B}"/>
              </a:ext>
            </a:extLst>
          </p:cNvPr>
          <p:cNvSpPr>
            <a:spLocks noGrp="1"/>
          </p:cNvSpPr>
          <p:nvPr>
            <p:ph type="title"/>
          </p:nvPr>
        </p:nvSpPr>
        <p:spPr>
          <a:xfrm>
            <a:off x="342901" y="457200"/>
            <a:ext cx="4398579" cy="679341"/>
          </a:xfrm>
        </p:spPr>
        <p:txBody>
          <a:bodyPr>
            <a:normAutofit/>
          </a:bodyPr>
          <a:lstStyle/>
          <a:p>
            <a:r>
              <a:rPr lang="en-US"/>
              <a:t>Title Page: Professional Paper</a:t>
            </a:r>
          </a:p>
        </p:txBody>
      </p:sp>
      <p:sp>
        <p:nvSpPr>
          <p:cNvPr id="8" name="Slide Number Placeholder 7">
            <a:extLst>
              <a:ext uri="{FF2B5EF4-FFF2-40B4-BE49-F238E27FC236}">
                <a16:creationId xmlns:a16="http://schemas.microsoft.com/office/drawing/2014/main" id="{C0A053E8-25C7-A384-C5B1-D2902D9352E7}"/>
              </a:ext>
            </a:extLst>
          </p:cNvPr>
          <p:cNvSpPr>
            <a:spLocks noGrp="1"/>
          </p:cNvSpPr>
          <p:nvPr>
            <p:ph type="sldNum" sz="quarter" idx="10"/>
          </p:nvPr>
        </p:nvSpPr>
        <p:spPr/>
        <p:txBody>
          <a:bodyPr/>
          <a:lstStyle/>
          <a:p>
            <a:fld id="{346097E4-2930-9D48-A5CE-AF00B0E70697}" type="slidenum">
              <a:rPr lang="en-US" smtClean="0"/>
              <a:t>16</a:t>
            </a:fld>
            <a:endParaRPr lang="en-US"/>
          </a:p>
        </p:txBody>
      </p:sp>
      <p:sp>
        <p:nvSpPr>
          <p:cNvPr id="6" name="Pentagon 5">
            <a:extLst>
              <a:ext uri="{FF2B5EF4-FFF2-40B4-BE49-F238E27FC236}">
                <a16:creationId xmlns:a16="http://schemas.microsoft.com/office/drawing/2014/main" id="{56AFCEA0-9D93-1AF8-6999-26BDB59C5694}"/>
              </a:ext>
            </a:extLst>
          </p:cNvPr>
          <p:cNvSpPr/>
          <p:nvPr/>
        </p:nvSpPr>
        <p:spPr>
          <a:xfrm>
            <a:off x="342901" y="3859078"/>
            <a:ext cx="3961087" cy="2169763"/>
          </a:xfrm>
          <a:prstGeom prst="homePlate">
            <a:avLst/>
          </a:prstGeom>
          <a:solidFill>
            <a:srgbClr val="CFB99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defRPr/>
            </a:pPr>
            <a:r>
              <a:rPr lang="en-US" sz="1500">
                <a:cs typeface="ＭＳ Ｐゴシック" charset="0"/>
              </a:rPr>
              <a:t>Author Note may contain links to </a:t>
            </a:r>
          </a:p>
          <a:p>
            <a:pPr fontAlgn="auto">
              <a:spcBef>
                <a:spcPts val="0"/>
              </a:spcBef>
              <a:spcAft>
                <a:spcPts val="0"/>
              </a:spcAft>
              <a:defRPr/>
            </a:pPr>
            <a:r>
              <a:rPr lang="en-US" sz="1500">
                <a:cs typeface="ＭＳ Ｐゴシック" charset="0"/>
              </a:rPr>
              <a:t>ORCID iDs, any affiliation changes, special disclosures or acknowledgments, and/or contact info for the corresponding authors. Each item should be on a separate line. </a:t>
            </a:r>
          </a:p>
          <a:p>
            <a:pPr fontAlgn="auto">
              <a:spcBef>
                <a:spcPts val="0"/>
              </a:spcBef>
              <a:spcAft>
                <a:spcPts val="0"/>
              </a:spcAft>
              <a:defRPr/>
            </a:pPr>
            <a:r>
              <a:rPr lang="en-US" sz="1500">
                <a:cs typeface="ＭＳ Ｐゴシック" charset="0"/>
              </a:rPr>
              <a:t>Omit any items that are irrelevant. </a:t>
            </a:r>
          </a:p>
        </p:txBody>
      </p:sp>
    </p:spTree>
    <p:extLst>
      <p:ext uri="{BB962C8B-B14F-4D97-AF65-F5344CB8AC3E}">
        <p14:creationId xmlns:p14="http://schemas.microsoft.com/office/powerpoint/2010/main" val="180096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F9E58-EF27-6DD1-CB1C-C7D60B57B21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0FB213A-6F67-B410-FE1F-82B548FCFF30}"/>
              </a:ext>
            </a:extLst>
          </p:cNvPr>
          <p:cNvSpPr>
            <a:spLocks noGrp="1"/>
          </p:cNvSpPr>
          <p:nvPr>
            <p:ph type="title"/>
          </p:nvPr>
        </p:nvSpPr>
        <p:spPr>
          <a:xfrm>
            <a:off x="342902" y="457200"/>
            <a:ext cx="3236117" cy="964096"/>
          </a:xfrm>
        </p:spPr>
        <p:txBody>
          <a:bodyPr anchor="b">
            <a:normAutofit/>
          </a:bodyPr>
          <a:lstStyle/>
          <a:p>
            <a:r>
              <a:rPr lang="en-US"/>
              <a:t>Abstract Page</a:t>
            </a:r>
          </a:p>
        </p:txBody>
      </p:sp>
      <p:sp>
        <p:nvSpPr>
          <p:cNvPr id="14" name="Text Placeholder 2">
            <a:extLst>
              <a:ext uri="{FF2B5EF4-FFF2-40B4-BE49-F238E27FC236}">
                <a16:creationId xmlns:a16="http://schemas.microsoft.com/office/drawing/2014/main" id="{96230F5D-1856-0AE2-06A6-6165F6F98F07}"/>
              </a:ext>
            </a:extLst>
          </p:cNvPr>
          <p:cNvSpPr>
            <a:spLocks noGrp="1"/>
          </p:cNvSpPr>
          <p:nvPr>
            <p:ph type="body" sz="half" idx="2"/>
          </p:nvPr>
        </p:nvSpPr>
        <p:spPr>
          <a:xfrm>
            <a:off x="342902" y="1421296"/>
            <a:ext cx="3943250" cy="4435703"/>
          </a:xfrm>
        </p:spPr>
        <p:txBody>
          <a:bodyPr vert="horz" lIns="91440" tIns="45720" rIns="91440" bIns="45720" rtlCol="0" anchor="t">
            <a:noAutofit/>
          </a:bodyPr>
          <a:lstStyle/>
          <a:p>
            <a:pPr marL="285750" indent="-285750" eaLnBrk="0" hangingPunct="0">
              <a:buFont typeface="Arial" panose="020B0604020202020204" pitchFamily="34" charset="0"/>
              <a:buChar char="•"/>
              <a:defRPr/>
            </a:pPr>
            <a:r>
              <a:rPr lang="en-US">
                <a:cs typeface="ＭＳ Ｐゴシック" charset="0"/>
              </a:rPr>
              <a:t>For abstracts, write a 150- to 250- word summary of your paper in an accurate, and concise manner.</a:t>
            </a:r>
            <a:endParaRPr lang="en-US" altLang="ja-JP"/>
          </a:p>
          <a:p>
            <a:pPr marL="285750" indent="-285750" eaLnBrk="0" hangingPunct="0">
              <a:buFont typeface="Arial" panose="020B0604020202020204" pitchFamily="34" charset="0"/>
              <a:buChar char="•"/>
              <a:defRPr/>
            </a:pPr>
            <a:r>
              <a:rPr lang="en-US" altLang="ja-JP"/>
              <a:t>Page header continues on all the subsequent pages for </a:t>
            </a:r>
            <a:r>
              <a:rPr lang="en-US" altLang="ja-JP" b="1"/>
              <a:t>professional papers </a:t>
            </a:r>
            <a:r>
              <a:rPr lang="en-US" altLang="ja-JP"/>
              <a:t>only.</a:t>
            </a:r>
          </a:p>
          <a:p>
            <a:pPr marL="285750" indent="-285750" eaLnBrk="0" hangingPunct="0">
              <a:buFont typeface="Arial" panose="020B0604020202020204" pitchFamily="34" charset="0"/>
              <a:buChar char="•"/>
              <a:defRPr/>
            </a:pPr>
            <a:r>
              <a:rPr lang="en-US" altLang="ja-JP" b="1"/>
              <a:t>Student papers </a:t>
            </a:r>
            <a:r>
              <a:rPr lang="en-US" altLang="ja-JP"/>
              <a:t>contain only the page number.</a:t>
            </a:r>
          </a:p>
          <a:p>
            <a:pPr marL="285750" indent="-285750" eaLnBrk="0" hangingPunct="0">
              <a:buFont typeface="Arial" panose="020B0604020202020204" pitchFamily="34" charset="0"/>
              <a:buChar char="•"/>
              <a:defRPr/>
            </a:pPr>
            <a:r>
              <a:rPr lang="en-US" altLang="en-US"/>
              <a:t>For abstracts:</a:t>
            </a:r>
          </a:p>
          <a:p>
            <a:pPr marL="628650" lvl="1" indent="-285750" eaLnBrk="0" hangingPunct="0">
              <a:buFont typeface="Arial" panose="020B0604020202020204" pitchFamily="34" charset="0"/>
              <a:buChar char="•"/>
              <a:defRPr/>
            </a:pPr>
            <a:r>
              <a:rPr lang="en-US" altLang="en-US" sz="1800"/>
              <a:t>The title needs to be centered and bolded at the top of the page.</a:t>
            </a:r>
          </a:p>
          <a:p>
            <a:pPr marL="628650" lvl="1" indent="-285750" eaLnBrk="0" hangingPunct="0">
              <a:buFont typeface="Arial" panose="020B0604020202020204" pitchFamily="34" charset="0"/>
              <a:buChar char="•"/>
              <a:defRPr/>
            </a:pPr>
            <a:r>
              <a:rPr lang="en-US" sz="1800">
                <a:cs typeface="ＭＳ Ｐゴシック" charset="0"/>
              </a:rPr>
              <a:t>Follow the abstract with a short list of keywords.</a:t>
            </a:r>
          </a:p>
        </p:txBody>
      </p:sp>
      <p:pic>
        <p:nvPicPr>
          <p:cNvPr id="7" name="Content Placeholder 6" descr="A paper with text on it&#10;&#10;AI-generated content may be incorrect.">
            <a:extLst>
              <a:ext uri="{FF2B5EF4-FFF2-40B4-BE49-F238E27FC236}">
                <a16:creationId xmlns:a16="http://schemas.microsoft.com/office/drawing/2014/main" id="{21CBA27A-B41D-AE08-CC17-2313009160D5}"/>
              </a:ext>
            </a:extLst>
          </p:cNvPr>
          <p:cNvPicPr>
            <a:picLocks noGrp="1" noChangeAspect="1"/>
          </p:cNvPicPr>
          <p:nvPr>
            <p:ph idx="1"/>
          </p:nvPr>
        </p:nvPicPr>
        <p:blipFill>
          <a:blip r:embed="rId3"/>
          <a:stretch>
            <a:fillRect/>
          </a:stretch>
        </p:blipFill>
        <p:spPr>
          <a:xfrm>
            <a:off x="4286152" y="1239864"/>
            <a:ext cx="4260233" cy="4593244"/>
          </a:xfrm>
          <a:noFill/>
          <a:ln>
            <a:solidFill>
              <a:schemeClr val="tx1"/>
            </a:solidFill>
          </a:ln>
        </p:spPr>
      </p:pic>
      <p:sp>
        <p:nvSpPr>
          <p:cNvPr id="8" name="Slide Number Placeholder 7">
            <a:extLst>
              <a:ext uri="{FF2B5EF4-FFF2-40B4-BE49-F238E27FC236}">
                <a16:creationId xmlns:a16="http://schemas.microsoft.com/office/drawing/2014/main" id="{E9A0A701-94CE-9CF5-E59A-06AF9B1483B3}"/>
              </a:ext>
            </a:extLst>
          </p:cNvPr>
          <p:cNvSpPr>
            <a:spLocks noGrp="1"/>
          </p:cNvSpPr>
          <p:nvPr>
            <p:ph type="sldNum" sz="quarter" idx="10"/>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17</a:t>
            </a:fld>
            <a:endParaRPr lang="en-US"/>
          </a:p>
        </p:txBody>
      </p:sp>
    </p:spTree>
    <p:extLst>
      <p:ext uri="{BB962C8B-B14F-4D97-AF65-F5344CB8AC3E}">
        <p14:creationId xmlns:p14="http://schemas.microsoft.com/office/powerpoint/2010/main" val="243716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0BF9-75DC-BC86-CCF8-89D2316C8478}"/>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03F8D00F-60EA-C516-F313-A637FA316711}"/>
              </a:ext>
            </a:extLst>
          </p:cNvPr>
          <p:cNvSpPr>
            <a:spLocks noGrp="1"/>
          </p:cNvSpPr>
          <p:nvPr>
            <p:ph type="sldNum" sz="quarter" idx="16"/>
          </p:nvPr>
        </p:nvSpPr>
        <p:spPr/>
        <p:txBody>
          <a:bodyPr/>
          <a:lstStyle/>
          <a:p>
            <a:fld id="{346097E4-2930-9D48-A5CE-AF00B0E70697}" type="slidenum">
              <a:rPr lang="en-US" smtClean="0"/>
              <a:t>18</a:t>
            </a:fld>
            <a:endParaRPr lang="en-US"/>
          </a:p>
        </p:txBody>
      </p:sp>
      <p:sp>
        <p:nvSpPr>
          <p:cNvPr id="4" name="Content Placeholder 1">
            <a:extLst>
              <a:ext uri="{FF2B5EF4-FFF2-40B4-BE49-F238E27FC236}">
                <a16:creationId xmlns:a16="http://schemas.microsoft.com/office/drawing/2014/main" id="{3FB04149-D9A8-572E-2FC0-9CE9223A78CF}"/>
              </a:ext>
            </a:extLst>
          </p:cNvPr>
          <p:cNvSpPr txBox="1">
            <a:spLocks/>
          </p:cNvSpPr>
          <p:nvPr/>
        </p:nvSpPr>
        <p:spPr>
          <a:xfrm>
            <a:off x="351064" y="1908449"/>
            <a:ext cx="8002522" cy="2625720"/>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Number the first text page as page number 3.</a:t>
            </a:r>
          </a:p>
          <a:p>
            <a:pPr marL="342900" indent="-342900">
              <a:buFont typeface="Arial" panose="020B0604020202020204" pitchFamily="34" charset="0"/>
              <a:buChar char="•"/>
            </a:pPr>
            <a:r>
              <a:rPr lang="en-US" altLang="en-US" sz="2000"/>
              <a:t>Center and bold the (full) title of the paper at the top of the page.</a:t>
            </a:r>
          </a:p>
          <a:p>
            <a:pPr marL="342900" indent="-342900">
              <a:buFont typeface="Arial" panose="020B0604020202020204" pitchFamily="34" charset="0"/>
              <a:buChar char="•"/>
            </a:pPr>
            <a:r>
              <a:rPr lang="en-US" altLang="en-US" sz="2000"/>
              <a:t>Type the text double-spaced with all sections following each other without a break.</a:t>
            </a:r>
          </a:p>
          <a:p>
            <a:pPr marL="342900" indent="-342900">
              <a:buFont typeface="Arial" panose="020B0604020202020204" pitchFamily="34" charset="0"/>
              <a:buChar char="•"/>
            </a:pPr>
            <a:r>
              <a:rPr lang="en-US" altLang="en-US" sz="2000"/>
              <a:t>Identify the sources you use in the paper with either narrative citations or parenthetical, in-text citations</a:t>
            </a:r>
          </a:p>
          <a:p>
            <a:pPr marL="342900" indent="-342900">
              <a:buFont typeface="Arial" panose="020B0604020202020204" pitchFamily="34" charset="0"/>
              <a:buChar char="•"/>
            </a:pPr>
            <a:r>
              <a:rPr lang="en-US" altLang="en-US" sz="2000"/>
              <a:t>Format tables and figures.</a:t>
            </a:r>
          </a:p>
          <a:p>
            <a:pPr marL="342900" indent="-342900">
              <a:buFont typeface="Arial" panose="020B0604020202020204" pitchFamily="34" charset="0"/>
              <a:buChar char="•"/>
            </a:pPr>
            <a:endParaRPr lang="en-US" sz="2000"/>
          </a:p>
        </p:txBody>
      </p:sp>
      <p:sp>
        <p:nvSpPr>
          <p:cNvPr id="5" name="Title 2">
            <a:extLst>
              <a:ext uri="{FF2B5EF4-FFF2-40B4-BE49-F238E27FC236}">
                <a16:creationId xmlns:a16="http://schemas.microsoft.com/office/drawing/2014/main" id="{C7D5B0B7-BA8C-B5BF-0CBE-9A8DF97098D5}"/>
              </a:ext>
            </a:extLst>
          </p:cNvPr>
          <p:cNvSpPr>
            <a:spLocks noGrp="1"/>
          </p:cNvSpPr>
          <p:nvPr>
            <p:ph type="title"/>
          </p:nvPr>
        </p:nvSpPr>
        <p:spPr>
          <a:xfrm>
            <a:off x="351064" y="385004"/>
            <a:ext cx="8450036" cy="589032"/>
          </a:xfrm>
        </p:spPr>
        <p:txBody>
          <a:bodyPr>
            <a:normAutofit fontScale="90000"/>
          </a:bodyPr>
          <a:lstStyle/>
          <a:p>
            <a:r>
              <a:rPr lang="en-US"/>
              <a:t>Main Body (Text) </a:t>
            </a:r>
          </a:p>
        </p:txBody>
      </p:sp>
    </p:spTree>
    <p:extLst>
      <p:ext uri="{BB962C8B-B14F-4D97-AF65-F5344CB8AC3E}">
        <p14:creationId xmlns:p14="http://schemas.microsoft.com/office/powerpoint/2010/main" val="31012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A0443-5492-C9B1-86F2-ECD3E72D7C2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10524DE-4DF4-0C6D-0473-6E5E7B734C24}"/>
              </a:ext>
            </a:extLst>
          </p:cNvPr>
          <p:cNvSpPr>
            <a:spLocks noGrp="1"/>
          </p:cNvSpPr>
          <p:nvPr>
            <p:ph type="title"/>
          </p:nvPr>
        </p:nvSpPr>
        <p:spPr>
          <a:xfrm>
            <a:off x="342902" y="457200"/>
            <a:ext cx="3236117" cy="964096"/>
          </a:xfrm>
        </p:spPr>
        <p:txBody>
          <a:bodyPr anchor="b">
            <a:normAutofit/>
          </a:bodyPr>
          <a:lstStyle/>
          <a:p>
            <a:r>
              <a:rPr lang="en-US"/>
              <a:t>Reference Page</a:t>
            </a:r>
          </a:p>
        </p:txBody>
      </p:sp>
      <p:sp>
        <p:nvSpPr>
          <p:cNvPr id="14" name="Text Placeholder 2">
            <a:extLst>
              <a:ext uri="{FF2B5EF4-FFF2-40B4-BE49-F238E27FC236}">
                <a16:creationId xmlns:a16="http://schemas.microsoft.com/office/drawing/2014/main" id="{3056528D-084B-DD3A-42AC-0C05E5F9D310}"/>
              </a:ext>
            </a:extLst>
          </p:cNvPr>
          <p:cNvSpPr>
            <a:spLocks noGrp="1"/>
          </p:cNvSpPr>
          <p:nvPr>
            <p:ph type="body" sz="half" idx="2"/>
          </p:nvPr>
        </p:nvSpPr>
        <p:spPr>
          <a:xfrm>
            <a:off x="342901" y="1594620"/>
            <a:ext cx="3655661" cy="4310234"/>
          </a:xfrm>
        </p:spPr>
        <p:txBody>
          <a:bodyPr vert="horz" lIns="91440" tIns="45720" rIns="91440" bIns="45720" rtlCol="0" anchor="t">
            <a:normAutofit/>
          </a:bodyPr>
          <a:lstStyle/>
          <a:p>
            <a:pPr marL="285750" indent="-285750" eaLnBrk="0" hangingPunct="0">
              <a:buFont typeface="Arial" panose="020B0604020202020204" pitchFamily="34" charset="0"/>
              <a:buChar char="•"/>
              <a:defRPr/>
            </a:pPr>
            <a:r>
              <a:rPr lang="en-US">
                <a:cs typeface="ＭＳ Ｐゴシック" charset="0"/>
              </a:rPr>
              <a:t>For abstracts, write a 150- to 250- word summary of your paper in an accurate, and concise manner.</a:t>
            </a:r>
            <a:endParaRPr lang="en-US" altLang="ja-JP"/>
          </a:p>
          <a:p>
            <a:pPr marL="285750" indent="-285750" eaLnBrk="0" hangingPunct="0">
              <a:buFont typeface="Arial" panose="020B0604020202020204" pitchFamily="34" charset="0"/>
              <a:buChar char="•"/>
              <a:defRPr/>
            </a:pPr>
            <a:r>
              <a:rPr lang="en-US" altLang="ja-JP"/>
              <a:t>Page header continues on all the subsequent pages for </a:t>
            </a:r>
            <a:r>
              <a:rPr lang="en-US" altLang="ja-JP" b="1"/>
              <a:t>professional papers </a:t>
            </a:r>
            <a:r>
              <a:rPr lang="en-US" altLang="ja-JP"/>
              <a:t>only.</a:t>
            </a:r>
          </a:p>
          <a:p>
            <a:pPr marL="285750" indent="-285750" eaLnBrk="0" hangingPunct="0">
              <a:buFont typeface="Arial" panose="020B0604020202020204" pitchFamily="34" charset="0"/>
              <a:buChar char="•"/>
              <a:defRPr/>
            </a:pPr>
            <a:r>
              <a:rPr lang="en-US" altLang="ja-JP" b="1"/>
              <a:t>Student papers </a:t>
            </a:r>
            <a:r>
              <a:rPr lang="en-US" altLang="ja-JP"/>
              <a:t>contain only the page number.</a:t>
            </a:r>
          </a:p>
          <a:p>
            <a:pPr marL="285750" indent="-285750" eaLnBrk="0" hangingPunct="0">
              <a:buFont typeface="Arial" panose="020B0604020202020204" pitchFamily="34" charset="0"/>
              <a:buChar char="•"/>
              <a:defRPr/>
            </a:pPr>
            <a:r>
              <a:rPr lang="en-US" altLang="en-US"/>
              <a:t>For abstracts:</a:t>
            </a:r>
          </a:p>
          <a:p>
            <a:pPr marL="628650" lvl="1" indent="-285750" eaLnBrk="0" hangingPunct="0">
              <a:buFont typeface="Arial" panose="020B0604020202020204" pitchFamily="34" charset="0"/>
              <a:buChar char="•"/>
              <a:defRPr/>
            </a:pPr>
            <a:r>
              <a:rPr lang="en-US" altLang="en-US" sz="1800"/>
              <a:t>The title needs to be centered and bolded at the top of the page.</a:t>
            </a:r>
          </a:p>
          <a:p>
            <a:pPr marL="628650" lvl="1" indent="-285750" eaLnBrk="0" hangingPunct="0">
              <a:buFont typeface="Arial" panose="020B0604020202020204" pitchFamily="34" charset="0"/>
              <a:buChar char="•"/>
              <a:defRPr/>
            </a:pPr>
            <a:r>
              <a:rPr lang="en-US" sz="1800">
                <a:cs typeface="ＭＳ Ｐゴシック" charset="0"/>
              </a:rPr>
              <a:t>Follow the abstract with a short list of keywords.</a:t>
            </a:r>
          </a:p>
        </p:txBody>
      </p:sp>
      <p:sp>
        <p:nvSpPr>
          <p:cNvPr id="8" name="Slide Number Placeholder 7">
            <a:extLst>
              <a:ext uri="{FF2B5EF4-FFF2-40B4-BE49-F238E27FC236}">
                <a16:creationId xmlns:a16="http://schemas.microsoft.com/office/drawing/2014/main" id="{E2353B55-2A7B-C5AD-F8A7-1B5A3C9A47EA}"/>
              </a:ext>
            </a:extLst>
          </p:cNvPr>
          <p:cNvSpPr>
            <a:spLocks noGrp="1"/>
          </p:cNvSpPr>
          <p:nvPr>
            <p:ph type="sldNum" sz="quarter" idx="10"/>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19</a:t>
            </a:fld>
            <a:endParaRPr lang="en-US"/>
          </a:p>
        </p:txBody>
      </p:sp>
      <p:pic>
        <p:nvPicPr>
          <p:cNvPr id="12" name="Content Placeholder 11" descr="A screenshot of a paper&#10;&#10;AI-generated content may be incorrect.">
            <a:extLst>
              <a:ext uri="{FF2B5EF4-FFF2-40B4-BE49-F238E27FC236}">
                <a16:creationId xmlns:a16="http://schemas.microsoft.com/office/drawing/2014/main" id="{88D39784-5285-D064-7140-9E28798119B8}"/>
              </a:ext>
            </a:extLst>
          </p:cNvPr>
          <p:cNvPicPr>
            <a:picLocks noGrp="1" noChangeAspect="1"/>
          </p:cNvPicPr>
          <p:nvPr>
            <p:ph idx="1"/>
          </p:nvPr>
        </p:nvPicPr>
        <p:blipFill>
          <a:blip r:embed="rId3"/>
          <a:stretch>
            <a:fillRect/>
          </a:stretch>
        </p:blipFill>
        <p:spPr>
          <a:xfrm>
            <a:off x="4200041" y="856136"/>
            <a:ext cx="4266042" cy="4731958"/>
          </a:xfrm>
          <a:ln>
            <a:solidFill>
              <a:schemeClr val="tx1"/>
            </a:solidFill>
          </a:ln>
        </p:spPr>
      </p:pic>
    </p:spTree>
    <p:extLst>
      <p:ext uri="{BB962C8B-B14F-4D97-AF65-F5344CB8AC3E}">
        <p14:creationId xmlns:p14="http://schemas.microsoft.com/office/powerpoint/2010/main" val="49996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1563EDD5-CC3E-D033-A1B9-65E8AA2E960D}"/>
              </a:ext>
            </a:extLst>
          </p:cNvPr>
          <p:cNvSpPr>
            <a:spLocks noGrp="1"/>
          </p:cNvSpPr>
          <p:nvPr>
            <p:ph type="sldNum" sz="quarter" idx="16"/>
          </p:nvPr>
        </p:nvSpPr>
        <p:spPr/>
        <p:txBody>
          <a:bodyPr/>
          <a:lstStyle/>
          <a:p>
            <a:fld id="{346097E4-2930-9D48-A5CE-AF00B0E70697}" type="slidenum">
              <a:rPr lang="en-US" smtClean="0"/>
              <a:t>2</a:t>
            </a:fld>
            <a:endParaRPr lang="en-US"/>
          </a:p>
        </p:txBody>
      </p:sp>
      <p:sp>
        <p:nvSpPr>
          <p:cNvPr id="15" name="Title 3">
            <a:extLst>
              <a:ext uri="{FF2B5EF4-FFF2-40B4-BE49-F238E27FC236}">
                <a16:creationId xmlns:a16="http://schemas.microsoft.com/office/drawing/2014/main" id="{C8512272-9CE5-80EE-3640-C152C872B4FC}"/>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b="0" i="1" kern="1200" cap="none" baseline="0">
                <a:latin typeface="Franklin Gothic Medium Cond" panose="020B0606030402020204" pitchFamily="34" charset="0"/>
                <a:ea typeface="+mj-ea"/>
                <a:cs typeface="+mj-cs"/>
              </a:rPr>
              <a:t>What is APA Style?</a:t>
            </a:r>
          </a:p>
        </p:txBody>
      </p:sp>
      <p:sp>
        <p:nvSpPr>
          <p:cNvPr id="16" name="TextBox 15">
            <a:extLst>
              <a:ext uri="{FF2B5EF4-FFF2-40B4-BE49-F238E27FC236}">
                <a16:creationId xmlns:a16="http://schemas.microsoft.com/office/drawing/2014/main" id="{615E6CDF-3B3A-2AEC-C84D-5CCB7E4E877C}"/>
              </a:ext>
            </a:extLst>
          </p:cNvPr>
          <p:cNvSpPr txBox="1"/>
          <p:nvPr/>
        </p:nvSpPr>
        <p:spPr>
          <a:xfrm>
            <a:off x="818947" y="1543324"/>
            <a:ext cx="4059877" cy="4390338"/>
          </a:xfrm>
          <a:prstGeom prst="rect">
            <a:avLst/>
          </a:prstGeom>
        </p:spPr>
        <p:txBody>
          <a:bodyPr vert="horz" lIns="91440" tIns="45720" rIns="91440" bIns="45720" rtlCol="0" anchor="t">
            <a:normAutofit/>
          </a:bodyPr>
          <a:lstStyle/>
          <a:p>
            <a:pPr marL="285750" indent="-285750" defTabSz="685800">
              <a:lnSpc>
                <a:spcPct val="90000"/>
              </a:lnSpc>
              <a:spcBef>
                <a:spcPts val="750"/>
              </a:spcBef>
              <a:buFont typeface="Arial"/>
              <a:buChar char="•"/>
            </a:pPr>
            <a:r>
              <a:rPr lang="en-US"/>
              <a:t>The American Psychological Association (APA) citation style is the most commonly format for manuscripts in the social sciences:</a:t>
            </a:r>
          </a:p>
          <a:p>
            <a:pPr marL="800100" lvl="1" indent="-342900" defTabSz="685800">
              <a:lnSpc>
                <a:spcPct val="90000"/>
              </a:lnSpc>
              <a:spcBef>
                <a:spcPts val="750"/>
              </a:spcBef>
              <a:buAutoNum type="arabicPeriod"/>
            </a:pPr>
            <a:r>
              <a:rPr lang="en-US"/>
              <a:t>APA regulates</a:t>
            </a:r>
          </a:p>
          <a:p>
            <a:pPr marL="800100" lvl="1" indent="-342900" defTabSz="685800">
              <a:lnSpc>
                <a:spcPct val="90000"/>
              </a:lnSpc>
              <a:spcBef>
                <a:spcPts val="750"/>
              </a:spcBef>
              <a:buAutoNum type="arabicPeriod"/>
            </a:pPr>
            <a:r>
              <a:rPr lang="en-US"/>
              <a:t>Stylistics</a:t>
            </a:r>
          </a:p>
          <a:p>
            <a:pPr marL="800100" lvl="1" indent="-342900" defTabSz="685800">
              <a:lnSpc>
                <a:spcPct val="90000"/>
              </a:lnSpc>
              <a:spcBef>
                <a:spcPts val="750"/>
              </a:spcBef>
              <a:buAutoNum type="arabicPeriod"/>
            </a:pPr>
            <a:r>
              <a:rPr lang="en-US"/>
              <a:t>In-text citations</a:t>
            </a:r>
          </a:p>
          <a:p>
            <a:pPr marL="800100" lvl="1" indent="-342900" defTabSz="685800">
              <a:lnSpc>
                <a:spcPct val="90000"/>
              </a:lnSpc>
              <a:spcBef>
                <a:spcPts val="750"/>
              </a:spcBef>
              <a:buAutoNum type="arabicPeriod"/>
            </a:pPr>
            <a:r>
              <a:rPr lang="en-US"/>
              <a:t>References</a:t>
            </a:r>
          </a:p>
          <a:p>
            <a:pPr marL="171450" indent="-171450" defTabSz="685800">
              <a:lnSpc>
                <a:spcPct val="90000"/>
              </a:lnSpc>
              <a:spcBef>
                <a:spcPts val="750"/>
              </a:spcBef>
              <a:buFont typeface="Arial" pitchFamily="2" charset="2"/>
              <a:buChar char="•"/>
            </a:pPr>
            <a:endParaRPr lang="en-US"/>
          </a:p>
        </p:txBody>
      </p:sp>
      <p:pic>
        <p:nvPicPr>
          <p:cNvPr id="17" name="Picture 16" descr="A colorful cover with white text&#10;&#10;AI-generated content may be incorrect.">
            <a:extLst>
              <a:ext uri="{FF2B5EF4-FFF2-40B4-BE49-F238E27FC236}">
                <a16:creationId xmlns:a16="http://schemas.microsoft.com/office/drawing/2014/main" id="{79DCDDE6-660C-7ACA-B5AF-6E6A60CDE22F}"/>
              </a:ext>
            </a:extLst>
          </p:cNvPr>
          <p:cNvPicPr>
            <a:picLocks noChangeAspect="1"/>
          </p:cNvPicPr>
          <p:nvPr/>
        </p:nvPicPr>
        <p:blipFill>
          <a:blip r:embed="rId3"/>
          <a:stretch>
            <a:fillRect/>
          </a:stretch>
        </p:blipFill>
        <p:spPr>
          <a:xfrm>
            <a:off x="4878824" y="1543324"/>
            <a:ext cx="3117139" cy="4390338"/>
          </a:xfrm>
          <a:prstGeom prst="rect">
            <a:avLst/>
          </a:prstGeom>
          <a:noFill/>
        </p:spPr>
      </p:pic>
    </p:spTree>
    <p:extLst>
      <p:ext uri="{BB962C8B-B14F-4D97-AF65-F5344CB8AC3E}">
        <p14:creationId xmlns:p14="http://schemas.microsoft.com/office/powerpoint/2010/main" val="308755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08F6-961E-AC36-B53A-338E99E4ACDB}"/>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3159844-AB43-7594-8392-F9B0CAC4AC9A}"/>
              </a:ext>
            </a:extLst>
          </p:cNvPr>
          <p:cNvSpPr>
            <a:spLocks noGrp="1"/>
          </p:cNvSpPr>
          <p:nvPr>
            <p:ph type="sldNum" sz="quarter" idx="16"/>
          </p:nvPr>
        </p:nvSpPr>
        <p:spPr/>
        <p:txBody>
          <a:bodyPr/>
          <a:lstStyle/>
          <a:p>
            <a:fld id="{346097E4-2930-9D48-A5CE-AF00B0E70697}" type="slidenum">
              <a:rPr lang="en-US" smtClean="0"/>
              <a:t>20</a:t>
            </a:fld>
            <a:endParaRPr lang="en-US"/>
          </a:p>
        </p:txBody>
      </p:sp>
      <p:sp>
        <p:nvSpPr>
          <p:cNvPr id="4" name="Content Placeholder 1">
            <a:extLst>
              <a:ext uri="{FF2B5EF4-FFF2-40B4-BE49-F238E27FC236}">
                <a16:creationId xmlns:a16="http://schemas.microsoft.com/office/drawing/2014/main" id="{F779FC36-32C6-39F6-60B0-A9C548CAA7E9}"/>
              </a:ext>
            </a:extLst>
          </p:cNvPr>
          <p:cNvSpPr txBox="1">
            <a:spLocks/>
          </p:cNvSpPr>
          <p:nvPr/>
        </p:nvSpPr>
        <p:spPr>
          <a:xfrm>
            <a:off x="351064" y="1543324"/>
            <a:ext cx="8450036" cy="445470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Invert authors’ names (last name first, followed by initials).</a:t>
            </a:r>
          </a:p>
          <a:p>
            <a:pPr marL="685800" lvl="1" indent="-342900">
              <a:buFont typeface="Courier New" panose="02070309020205020404" pitchFamily="49" charset="0"/>
              <a:buChar char="o"/>
            </a:pPr>
            <a:r>
              <a:rPr lang="en-US" altLang="en-US" sz="2000" b="1" u="sng">
                <a:solidFill>
                  <a:schemeClr val="accent3"/>
                </a:solidFill>
              </a:rPr>
              <a:t>Example:</a:t>
            </a:r>
            <a:r>
              <a:rPr lang="en-US" altLang="en-US" sz="2000" b="1">
                <a:solidFill>
                  <a:schemeClr val="accent3"/>
                </a:solidFill>
              </a:rPr>
              <a:t> </a:t>
            </a:r>
            <a:r>
              <a:rPr lang="en-US" altLang="en-US" sz="2000">
                <a:solidFill>
                  <a:schemeClr val="accent3"/>
                </a:solidFill>
              </a:rPr>
              <a:t>“Smith, J. Q.”</a:t>
            </a:r>
          </a:p>
          <a:p>
            <a:pPr marL="342900" indent="-342900">
              <a:buFont typeface="Arial" panose="020B0604020202020204" pitchFamily="34" charset="0"/>
              <a:buChar char="•"/>
            </a:pPr>
            <a:r>
              <a:rPr lang="en-US" altLang="en-US" sz="2000"/>
              <a:t>Capitalize only the first letter of the first word of a title and subtitle, the first word after a colon or a dash in the title, and proper nouns. Do not capitalize the first letter of the second word in a hyphenated compound word.</a:t>
            </a:r>
          </a:p>
          <a:p>
            <a:pPr marL="685800" lvl="1" indent="-342900">
              <a:buFont typeface="Courier New" panose="02070309020205020404" pitchFamily="49" charset="0"/>
              <a:buChar char="o"/>
            </a:pPr>
            <a:r>
              <a:rPr lang="en-US" altLang="en-US" sz="2000" b="1" u="sng">
                <a:solidFill>
                  <a:schemeClr val="accent3"/>
                </a:solidFill>
              </a:rPr>
              <a:t>Example:</a:t>
            </a:r>
            <a:r>
              <a:rPr lang="en-US" altLang="en-US" sz="2000" b="1">
                <a:solidFill>
                  <a:schemeClr val="accent3"/>
                </a:solidFill>
              </a:rPr>
              <a:t> </a:t>
            </a:r>
            <a:r>
              <a:rPr lang="en-US" altLang="en-US" sz="2000">
                <a:solidFill>
                  <a:schemeClr val="accent3"/>
                </a:solidFill>
              </a:rPr>
              <a:t>The perfectly formatted paper: How the Purdue OWL saved my essay.</a:t>
            </a:r>
          </a:p>
          <a:p>
            <a:pPr lvl="1"/>
            <a:endParaRPr lang="en-US" altLang="en-US" sz="2000"/>
          </a:p>
          <a:p>
            <a:pPr marL="685800" lvl="1" indent="-342900">
              <a:buFont typeface="Arial" panose="020B0604020202020204" pitchFamily="34" charset="0"/>
              <a:buChar char="•"/>
            </a:pPr>
            <a:endParaRPr lang="en-US" altLang="en-US" sz="2000"/>
          </a:p>
          <a:p>
            <a:pPr marL="685800" lvl="1" indent="-342900">
              <a:buFont typeface="Arial" panose="020B0604020202020204" pitchFamily="34" charset="0"/>
              <a:buChar char="•"/>
            </a:pPr>
            <a:endParaRPr lang="en-US" altLang="en-US" sz="2000"/>
          </a:p>
          <a:p>
            <a:pPr lvl="1"/>
            <a:endParaRPr lang="en-US" altLang="en-US" sz="2000"/>
          </a:p>
          <a:p>
            <a:pPr marL="342900" indent="-342900">
              <a:buFont typeface="Arial" panose="020B0604020202020204" pitchFamily="34" charset="0"/>
              <a:buChar char="•"/>
            </a:pPr>
            <a:endParaRPr lang="en-US" sz="2000"/>
          </a:p>
        </p:txBody>
      </p:sp>
      <p:sp>
        <p:nvSpPr>
          <p:cNvPr id="5" name="Title 2">
            <a:extLst>
              <a:ext uri="{FF2B5EF4-FFF2-40B4-BE49-F238E27FC236}">
                <a16:creationId xmlns:a16="http://schemas.microsoft.com/office/drawing/2014/main" id="{152D0281-3BA0-8072-A88C-CA0C8AF4F9C8}"/>
              </a:ext>
            </a:extLst>
          </p:cNvPr>
          <p:cNvSpPr>
            <a:spLocks noGrp="1"/>
          </p:cNvSpPr>
          <p:nvPr>
            <p:ph type="title"/>
          </p:nvPr>
        </p:nvSpPr>
        <p:spPr>
          <a:xfrm>
            <a:off x="351064" y="385004"/>
            <a:ext cx="8450036" cy="589032"/>
          </a:xfrm>
        </p:spPr>
        <p:txBody>
          <a:bodyPr>
            <a:normAutofit fontScale="90000"/>
          </a:bodyPr>
          <a:lstStyle/>
          <a:p>
            <a:r>
              <a:rPr lang="en-US"/>
              <a:t>Main Body (Text) </a:t>
            </a:r>
          </a:p>
        </p:txBody>
      </p:sp>
    </p:spTree>
    <p:extLst>
      <p:ext uri="{BB962C8B-B14F-4D97-AF65-F5344CB8AC3E}">
        <p14:creationId xmlns:p14="http://schemas.microsoft.com/office/powerpoint/2010/main" val="205622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E0AA9-11A7-210B-5129-4E18E9E57DDE}"/>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8DC775F8-F47A-BD64-1E53-5EEA0FE5D1BC}"/>
              </a:ext>
            </a:extLst>
          </p:cNvPr>
          <p:cNvSpPr>
            <a:spLocks noGrp="1"/>
          </p:cNvSpPr>
          <p:nvPr>
            <p:ph type="sldNum" sz="quarter" idx="16"/>
          </p:nvPr>
        </p:nvSpPr>
        <p:spPr/>
        <p:txBody>
          <a:bodyPr/>
          <a:lstStyle/>
          <a:p>
            <a:fld id="{346097E4-2930-9D48-A5CE-AF00B0E70697}" type="slidenum">
              <a:rPr lang="en-US" smtClean="0"/>
              <a:t>21</a:t>
            </a:fld>
            <a:endParaRPr lang="en-US"/>
          </a:p>
        </p:txBody>
      </p:sp>
      <p:sp>
        <p:nvSpPr>
          <p:cNvPr id="4" name="Content Placeholder 1">
            <a:extLst>
              <a:ext uri="{FF2B5EF4-FFF2-40B4-BE49-F238E27FC236}">
                <a16:creationId xmlns:a16="http://schemas.microsoft.com/office/drawing/2014/main" id="{5345A20C-729D-FC68-1BDD-4CCF05071734}"/>
              </a:ext>
            </a:extLst>
          </p:cNvPr>
          <p:cNvSpPr txBox="1">
            <a:spLocks/>
          </p:cNvSpPr>
          <p:nvPr/>
        </p:nvSpPr>
        <p:spPr>
          <a:xfrm>
            <a:off x="346982" y="1589238"/>
            <a:ext cx="8450036" cy="1672842"/>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457200" indent="-457200" fontAlgn="auto">
              <a:spcAft>
                <a:spcPts val="0"/>
              </a:spcAft>
              <a:buFont typeface="+mj-lt"/>
              <a:buAutoNum type="arabicPeriod"/>
              <a:defRPr/>
            </a:pPr>
            <a:r>
              <a:rPr lang="en-US" altLang="en-US" sz="2000"/>
              <a:t>Capitalize all major words in journal titles.</a:t>
            </a:r>
          </a:p>
          <a:p>
            <a:pPr marL="457200" indent="-457200" fontAlgn="auto">
              <a:spcAft>
                <a:spcPts val="0"/>
              </a:spcAft>
              <a:buFont typeface="+mj-lt"/>
              <a:buAutoNum type="arabicPeriod"/>
              <a:defRPr/>
            </a:pPr>
            <a:r>
              <a:rPr lang="en-US" altLang="en-US" sz="2000"/>
              <a:t>Italicize titles of longer works such as books and journals.</a:t>
            </a:r>
          </a:p>
          <a:p>
            <a:pPr marL="457200" indent="-457200" fontAlgn="auto">
              <a:spcAft>
                <a:spcPts val="0"/>
              </a:spcAft>
              <a:buFont typeface="+mj-lt"/>
              <a:buAutoNum type="arabicPeriod"/>
              <a:defRPr/>
            </a:pPr>
            <a:r>
              <a:rPr lang="en-US" altLang="en-US" sz="2000"/>
              <a:t>Do not italicize, underline, or put quotes around the titles of shorter works such as journal articles or essays in edited collections.</a:t>
            </a:r>
          </a:p>
        </p:txBody>
      </p:sp>
      <p:sp>
        <p:nvSpPr>
          <p:cNvPr id="5" name="Title 2">
            <a:extLst>
              <a:ext uri="{FF2B5EF4-FFF2-40B4-BE49-F238E27FC236}">
                <a16:creationId xmlns:a16="http://schemas.microsoft.com/office/drawing/2014/main" id="{AB97DBA3-C63F-8D69-5FFD-A6259417EEC2}"/>
              </a:ext>
            </a:extLst>
          </p:cNvPr>
          <p:cNvSpPr>
            <a:spLocks noGrp="1"/>
          </p:cNvSpPr>
          <p:nvPr>
            <p:ph type="title"/>
          </p:nvPr>
        </p:nvSpPr>
        <p:spPr>
          <a:xfrm>
            <a:off x="351064" y="385004"/>
            <a:ext cx="8450036" cy="589032"/>
          </a:xfrm>
        </p:spPr>
        <p:txBody>
          <a:bodyPr>
            <a:normAutofit fontScale="90000"/>
          </a:bodyPr>
          <a:lstStyle/>
          <a:p>
            <a:r>
              <a:rPr lang="en-US"/>
              <a:t>Reference: Basics </a:t>
            </a:r>
          </a:p>
        </p:txBody>
      </p:sp>
      <p:pic>
        <p:nvPicPr>
          <p:cNvPr id="3" name="Picture 2" descr="A close up of text&#10;&#10;AI-generated content may be incorrect.">
            <a:extLst>
              <a:ext uri="{FF2B5EF4-FFF2-40B4-BE49-F238E27FC236}">
                <a16:creationId xmlns:a16="http://schemas.microsoft.com/office/drawing/2014/main" id="{B1EF0D78-E114-3730-8290-F140C8F36566}"/>
              </a:ext>
            </a:extLst>
          </p:cNvPr>
          <p:cNvPicPr>
            <a:picLocks noChangeAspect="1"/>
          </p:cNvPicPr>
          <p:nvPr/>
        </p:nvPicPr>
        <p:blipFill>
          <a:blip r:embed="rId3"/>
          <a:stretch>
            <a:fillRect/>
          </a:stretch>
        </p:blipFill>
        <p:spPr>
          <a:xfrm>
            <a:off x="900797" y="3429000"/>
            <a:ext cx="7342406" cy="1021671"/>
          </a:xfrm>
          <a:prstGeom prst="rect">
            <a:avLst/>
          </a:prstGeom>
          <a:ln>
            <a:solidFill>
              <a:schemeClr val="tx1"/>
            </a:solidFill>
          </a:ln>
        </p:spPr>
      </p:pic>
    </p:spTree>
    <p:extLst>
      <p:ext uri="{BB962C8B-B14F-4D97-AF65-F5344CB8AC3E}">
        <p14:creationId xmlns:p14="http://schemas.microsoft.com/office/powerpoint/2010/main" val="2138322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A8A06-F28E-2723-1AE4-53B8B5D74351}"/>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CB664EDB-864C-CED7-62FF-0B9533783895}"/>
              </a:ext>
            </a:extLst>
          </p:cNvPr>
          <p:cNvSpPr>
            <a:spLocks noGrp="1"/>
          </p:cNvSpPr>
          <p:nvPr>
            <p:ph type="sldNum" sz="quarter" idx="16"/>
          </p:nvPr>
        </p:nvSpPr>
        <p:spPr/>
        <p:txBody>
          <a:bodyPr/>
          <a:lstStyle/>
          <a:p>
            <a:fld id="{346097E4-2930-9D48-A5CE-AF00B0E70697}" type="slidenum">
              <a:rPr lang="en-US" smtClean="0"/>
              <a:t>22</a:t>
            </a:fld>
            <a:endParaRPr lang="en-US"/>
          </a:p>
        </p:txBody>
      </p:sp>
      <p:sp>
        <p:nvSpPr>
          <p:cNvPr id="4" name="Content Placeholder 1">
            <a:extLst>
              <a:ext uri="{FF2B5EF4-FFF2-40B4-BE49-F238E27FC236}">
                <a16:creationId xmlns:a16="http://schemas.microsoft.com/office/drawing/2014/main" id="{9DF3FA01-A973-6C89-125C-D74CDC883947}"/>
              </a:ext>
            </a:extLst>
          </p:cNvPr>
          <p:cNvSpPr txBox="1">
            <a:spLocks/>
          </p:cNvSpPr>
          <p:nvPr/>
        </p:nvSpPr>
        <p:spPr>
          <a:xfrm>
            <a:off x="351064" y="1543324"/>
            <a:ext cx="8450036" cy="445470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2000" b="1">
                <a:cs typeface="Arial" panose="020B0604020202020204" pitchFamily="34" charset="0"/>
              </a:rPr>
              <a:t>APA is a complex system of citation. When compiling the reference list, the strategy below might be useful: </a:t>
            </a:r>
            <a:endParaRPr lang="en-US" altLang="en-US" sz="2200">
              <a:cs typeface="Arial" panose="020B0604020202020204" pitchFamily="34" charset="0"/>
            </a:endParaRPr>
          </a:p>
          <a:p>
            <a:r>
              <a:rPr lang="en-US" altLang="en-US" sz="2000">
                <a:cs typeface="Arial" panose="020B0604020202020204" pitchFamily="34" charset="0"/>
              </a:rPr>
              <a:t>1. Identify the type of source: Is it a book? A journal article? A webpage? </a:t>
            </a:r>
          </a:p>
          <a:p>
            <a:r>
              <a:rPr lang="en-US" altLang="en-US" sz="2000">
                <a:cs typeface="Arial" panose="020B0604020202020204" pitchFamily="34" charset="0"/>
              </a:rPr>
              <a:t>2. Find a sample citation for this type of source: </a:t>
            </a:r>
          </a:p>
          <a:p>
            <a:pPr marL="685800" lvl="1" indent="-342900">
              <a:buFont typeface="Courier New" panose="02070309020205020404" pitchFamily="49" charset="0"/>
              <a:buChar char="o"/>
            </a:pPr>
            <a:r>
              <a:rPr lang="en-US" altLang="en-US" sz="2000">
                <a:cs typeface="Arial" panose="020B0604020202020204" pitchFamily="34" charset="0"/>
              </a:rPr>
              <a:t>Check a textbook or the OWL APA Guide: </a:t>
            </a:r>
            <a:r>
              <a:rPr lang="en-US" sz="2000">
                <a:hlinkClick r:id="rId3"/>
              </a:rPr>
              <a:t>https://owl.purdue.edu/owl/research_and_citation/apa7_style/apa_formatting_and_style_guide/general_format.html</a:t>
            </a:r>
            <a:r>
              <a:rPr lang="en-US" sz="2000"/>
              <a:t> </a:t>
            </a:r>
            <a:endParaRPr lang="en-US" altLang="ja-JP" sz="2000">
              <a:ea typeface="MS Mincho" panose="02020609040205080304" pitchFamily="49" charset="-128"/>
            </a:endParaRPr>
          </a:p>
          <a:p>
            <a:r>
              <a:rPr lang="en-US" altLang="ja-JP" sz="2000">
                <a:ea typeface="MS Mincho"/>
              </a:rPr>
              <a:t>3. “</a:t>
            </a:r>
            <a:r>
              <a:rPr lang="en-US" altLang="ja-JP" sz="2000">
                <a:ea typeface="MS Mincho"/>
                <a:cs typeface="Arial"/>
              </a:rPr>
              <a:t>Mirror</a:t>
            </a:r>
            <a:r>
              <a:rPr lang="en-US" altLang="ja-JP" sz="2000">
                <a:ea typeface="MS Mincho"/>
              </a:rPr>
              <a:t>” the sample.</a:t>
            </a:r>
            <a:endParaRPr lang="en-US" altLang="ja-JP" sz="2000">
              <a:ea typeface="MS Mincho" panose="02020609040205080304" pitchFamily="49" charset="-128"/>
            </a:endParaRPr>
          </a:p>
          <a:p>
            <a:r>
              <a:rPr lang="en-US" altLang="en-US" sz="2000">
                <a:ea typeface="MS Mincho"/>
                <a:cs typeface="Arial"/>
              </a:rPr>
              <a:t>4. </a:t>
            </a:r>
            <a:r>
              <a:rPr lang="en-US" altLang="en-US" sz="2000">
                <a:cs typeface="Arial"/>
              </a:rPr>
              <a:t>Make sure that the entries are listed in alphabetical order and that the subsequent lines are indented (Recall References: Basics).</a:t>
            </a:r>
            <a:endParaRPr lang="en-US" altLang="en-US" sz="2000"/>
          </a:p>
        </p:txBody>
      </p:sp>
      <p:sp>
        <p:nvSpPr>
          <p:cNvPr id="5" name="Title 2">
            <a:extLst>
              <a:ext uri="{FF2B5EF4-FFF2-40B4-BE49-F238E27FC236}">
                <a16:creationId xmlns:a16="http://schemas.microsoft.com/office/drawing/2014/main" id="{EE50A252-2AC7-1E64-BD50-B436D7ACA68E}"/>
              </a:ext>
            </a:extLst>
          </p:cNvPr>
          <p:cNvSpPr>
            <a:spLocks noGrp="1"/>
          </p:cNvSpPr>
          <p:nvPr>
            <p:ph type="title"/>
          </p:nvPr>
        </p:nvSpPr>
        <p:spPr>
          <a:xfrm>
            <a:off x="351064" y="385004"/>
            <a:ext cx="8450036" cy="589032"/>
          </a:xfrm>
        </p:spPr>
        <p:txBody>
          <a:bodyPr>
            <a:normAutofit fontScale="90000"/>
          </a:bodyPr>
          <a:lstStyle/>
          <a:p>
            <a:r>
              <a:rPr lang="en-US"/>
              <a:t>Making the Reference List</a:t>
            </a:r>
          </a:p>
        </p:txBody>
      </p:sp>
    </p:spTree>
    <p:extLst>
      <p:ext uri="{BB962C8B-B14F-4D97-AF65-F5344CB8AC3E}">
        <p14:creationId xmlns:p14="http://schemas.microsoft.com/office/powerpoint/2010/main" val="3329458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D5B7-05E0-6039-B856-F467E2FFD6C3}"/>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372E5CE-E3E3-AF81-00A7-8A2ADA3B2DAF}"/>
              </a:ext>
            </a:extLst>
          </p:cNvPr>
          <p:cNvSpPr>
            <a:spLocks noGrp="1"/>
          </p:cNvSpPr>
          <p:nvPr>
            <p:ph type="sldNum" sz="quarter" idx="16"/>
          </p:nvPr>
        </p:nvSpPr>
        <p:spPr/>
        <p:txBody>
          <a:bodyPr/>
          <a:lstStyle/>
          <a:p>
            <a:fld id="{346097E4-2930-9D48-A5CE-AF00B0E70697}" type="slidenum">
              <a:rPr lang="en-US" smtClean="0"/>
              <a:t>23</a:t>
            </a:fld>
            <a:endParaRPr lang="en-US"/>
          </a:p>
        </p:txBody>
      </p:sp>
      <p:sp>
        <p:nvSpPr>
          <p:cNvPr id="4" name="Content Placeholder 1">
            <a:extLst>
              <a:ext uri="{FF2B5EF4-FFF2-40B4-BE49-F238E27FC236}">
                <a16:creationId xmlns:a16="http://schemas.microsoft.com/office/drawing/2014/main" id="{3E580605-B0F6-0CF1-768B-2793256809E9}"/>
              </a:ext>
            </a:extLst>
          </p:cNvPr>
          <p:cNvSpPr txBox="1">
            <a:spLocks/>
          </p:cNvSpPr>
          <p:nvPr/>
        </p:nvSpPr>
        <p:spPr>
          <a:xfrm>
            <a:off x="351064" y="1543324"/>
            <a:ext cx="8450036" cy="445470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1800"/>
              <a:t>If the source you’re citing includes page numbers, add that information to your citation.</a:t>
            </a:r>
          </a:p>
          <a:p>
            <a:pPr marL="342900" indent="-342900">
              <a:buFont typeface="Arial" panose="020B0604020202020204" pitchFamily="34" charset="0"/>
              <a:buChar char="•"/>
            </a:pPr>
            <a:r>
              <a:rPr lang="en-US" altLang="en-US" sz="1800"/>
              <a:t>For a parenthetical citation, the page number follows the year of publication, separated by a comma, and with a lowercase p and a period before the number (p.).</a:t>
            </a:r>
          </a:p>
          <a:p>
            <a:pPr marL="685800" lvl="1" indent="-342900">
              <a:buFont typeface="Courier New" panose="02070309020205020404" pitchFamily="49" charset="0"/>
              <a:buChar char="o"/>
            </a:pPr>
            <a:r>
              <a:rPr lang="en-US" altLang="en-US" sz="1800" b="1" u="sng">
                <a:solidFill>
                  <a:schemeClr val="accent3"/>
                </a:solidFill>
              </a:rPr>
              <a:t>Example:</a:t>
            </a:r>
            <a:r>
              <a:rPr lang="en-US" altLang="en-US" sz="1800" b="1">
                <a:solidFill>
                  <a:schemeClr val="accent3"/>
                </a:solidFill>
              </a:rPr>
              <a:t> </a:t>
            </a:r>
            <a:r>
              <a:rPr lang="en-US" altLang="en-US" sz="1800">
                <a:solidFill>
                  <a:schemeClr val="accent3"/>
                </a:solidFill>
              </a:rPr>
              <a:t>Research suggests that the Purdue OWL is a good resource for students (Atkins, 2018, p. 12).</a:t>
            </a:r>
          </a:p>
          <a:p>
            <a:pPr marL="285750" indent="-285750">
              <a:buFont typeface="Arial" panose="020B0604020202020204" pitchFamily="34" charset="0"/>
              <a:buChar char="•"/>
            </a:pPr>
            <a:r>
              <a:rPr lang="en-US" altLang="en-US" sz="1800"/>
              <a:t>For a narrative citation, the page number comes at the end of the sentence, once again preceded by a lowercase p and a period (p.).</a:t>
            </a:r>
          </a:p>
          <a:p>
            <a:pPr marL="685800" lvl="1" indent="-342900">
              <a:buFont typeface="Courier New" panose="02070309020205020404" pitchFamily="49" charset="0"/>
              <a:buChar char="o"/>
            </a:pPr>
            <a:r>
              <a:rPr lang="en-US" altLang="en-US" sz="1800" b="1" u="sng">
                <a:solidFill>
                  <a:schemeClr val="accent3"/>
                </a:solidFill>
              </a:rPr>
              <a:t>Example:</a:t>
            </a:r>
            <a:r>
              <a:rPr lang="en-US" altLang="en-US" sz="1800" b="1">
                <a:solidFill>
                  <a:schemeClr val="accent3"/>
                </a:solidFill>
              </a:rPr>
              <a:t> </a:t>
            </a:r>
            <a:r>
              <a:rPr lang="en-US" altLang="en-US" sz="1800">
                <a:solidFill>
                  <a:schemeClr val="accent3"/>
                </a:solidFill>
              </a:rPr>
              <a:t>Atkins (2018) suggests that the Purdue OWL is a good resource for students (p. 12).</a:t>
            </a:r>
            <a:endParaRPr lang="en-US" altLang="ja-JP" sz="1800">
              <a:solidFill>
                <a:schemeClr val="accent3"/>
              </a:solidFill>
              <a:ea typeface="MS Mincho" panose="02020609040205080304" pitchFamily="49" charset="-128"/>
            </a:endParaRPr>
          </a:p>
        </p:txBody>
      </p:sp>
      <p:sp>
        <p:nvSpPr>
          <p:cNvPr id="5" name="Title 2">
            <a:extLst>
              <a:ext uri="{FF2B5EF4-FFF2-40B4-BE49-F238E27FC236}">
                <a16:creationId xmlns:a16="http://schemas.microsoft.com/office/drawing/2014/main" id="{2E3FE7B4-861C-38FF-253E-D1791F7CA629}"/>
              </a:ext>
            </a:extLst>
          </p:cNvPr>
          <p:cNvSpPr>
            <a:spLocks noGrp="1"/>
          </p:cNvSpPr>
          <p:nvPr>
            <p:ph type="title"/>
          </p:nvPr>
        </p:nvSpPr>
        <p:spPr>
          <a:xfrm>
            <a:off x="351064" y="385004"/>
            <a:ext cx="8450036" cy="589032"/>
          </a:xfrm>
        </p:spPr>
        <p:txBody>
          <a:bodyPr>
            <a:normAutofit fontScale="90000"/>
          </a:bodyPr>
          <a:lstStyle/>
          <a:p>
            <a:r>
              <a:rPr lang="en-US"/>
              <a:t>In-text Citations: Page Numbers</a:t>
            </a:r>
          </a:p>
        </p:txBody>
      </p:sp>
    </p:spTree>
    <p:extLst>
      <p:ext uri="{BB962C8B-B14F-4D97-AF65-F5344CB8AC3E}">
        <p14:creationId xmlns:p14="http://schemas.microsoft.com/office/powerpoint/2010/main" val="72503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F5E8E-4206-9224-180F-1ECCC6C5838E}"/>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1071E7DA-5C16-1183-BC4E-098A7DA903AA}"/>
              </a:ext>
            </a:extLst>
          </p:cNvPr>
          <p:cNvSpPr>
            <a:spLocks noGrp="1"/>
          </p:cNvSpPr>
          <p:nvPr>
            <p:ph type="sldNum" sz="quarter" idx="16"/>
          </p:nvPr>
        </p:nvSpPr>
        <p:spPr/>
        <p:txBody>
          <a:bodyPr/>
          <a:lstStyle/>
          <a:p>
            <a:fld id="{346097E4-2930-9D48-A5CE-AF00B0E70697}" type="slidenum">
              <a:rPr lang="en-US" smtClean="0"/>
              <a:t>24</a:t>
            </a:fld>
            <a:endParaRPr lang="en-US"/>
          </a:p>
        </p:txBody>
      </p:sp>
      <p:sp>
        <p:nvSpPr>
          <p:cNvPr id="4" name="Content Placeholder 1">
            <a:extLst>
              <a:ext uri="{FF2B5EF4-FFF2-40B4-BE49-F238E27FC236}">
                <a16:creationId xmlns:a16="http://schemas.microsoft.com/office/drawing/2014/main" id="{FA862D9B-7759-811B-DAB5-3A8E40DF87C8}"/>
              </a:ext>
            </a:extLst>
          </p:cNvPr>
          <p:cNvSpPr txBox="1">
            <a:spLocks/>
          </p:cNvSpPr>
          <p:nvPr/>
        </p:nvSpPr>
        <p:spPr>
          <a:xfrm>
            <a:off x="351064" y="1239864"/>
            <a:ext cx="8450036" cy="475816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1800" b="1"/>
              <a:t>When quoting: </a:t>
            </a:r>
            <a:r>
              <a:rPr lang="en-US" altLang="en-US" sz="1800"/>
              <a:t>Introduce the quotation with a signal phrase</a:t>
            </a:r>
          </a:p>
          <a:p>
            <a:pPr marL="685800" lvl="1" indent="-342900">
              <a:lnSpc>
                <a:spcPts val="2400"/>
              </a:lnSpc>
              <a:buFont typeface="Arial" panose="020B0604020202020204" pitchFamily="34" charset="0"/>
              <a:buChar char="•"/>
            </a:pPr>
            <a:endParaRPr lang="en-US" altLang="ja-JP" sz="1800">
              <a:ea typeface="MS Mincho" panose="02020609040205080304" pitchFamily="49" charset="-128"/>
            </a:endParaRPr>
          </a:p>
          <a:p>
            <a:pPr marL="685800" lvl="1" indent="-342900">
              <a:lnSpc>
                <a:spcPts val="2400"/>
              </a:lnSpc>
              <a:buFont typeface="Arial" panose="020B0604020202020204" pitchFamily="34" charset="0"/>
              <a:buChar char="•"/>
            </a:pPr>
            <a:r>
              <a:rPr lang="en-US" altLang="ja-JP" sz="1800">
                <a:ea typeface="MS Mincho" panose="02020609040205080304" pitchFamily="49" charset="-128"/>
              </a:rPr>
              <a:t>If using the parenthetical citation, include the author, date of publication, and page number at the end of the quotation. </a:t>
            </a:r>
          </a:p>
          <a:p>
            <a:pPr lvl="1">
              <a:lnSpc>
                <a:spcPts val="2400"/>
              </a:lnSpc>
            </a:pPr>
            <a:endParaRPr lang="en-US" altLang="ja-JP" sz="1800">
              <a:ea typeface="MS Mincho" panose="02020609040205080304" pitchFamily="49" charset="-128"/>
            </a:endParaRPr>
          </a:p>
          <a:p>
            <a:pPr marL="1028700" lvl="2" indent="-342900">
              <a:buFont typeface="Courier New" panose="02070309020205020404" pitchFamily="49" charset="0"/>
              <a:buChar char="o"/>
            </a:pPr>
            <a:r>
              <a:rPr lang="en-US" altLang="en-US" b="1" u="sng">
                <a:solidFill>
                  <a:schemeClr val="accent3"/>
                </a:solidFill>
              </a:rPr>
              <a:t>Example:</a:t>
            </a:r>
            <a:r>
              <a:rPr lang="en-US" altLang="en-US" b="1">
                <a:solidFill>
                  <a:schemeClr val="accent3"/>
                </a:solidFill>
              </a:rPr>
              <a:t> </a:t>
            </a:r>
            <a:r>
              <a:rPr lang="en-US" altLang="ja-JP">
                <a:solidFill>
                  <a:schemeClr val="accent3"/>
                </a:solidFill>
                <a:ea typeface="MS Mincho" panose="02020609040205080304" pitchFamily="49" charset="-128"/>
              </a:rPr>
              <a:t>As scientific knowledge advances, “the application of CRISPR technology to improve human health is being explored across public and private sectors”(Hong, 2018, p. 503). </a:t>
            </a:r>
          </a:p>
          <a:p>
            <a:pPr lvl="2"/>
            <a:endParaRPr lang="en-US" altLang="ja-JP">
              <a:ea typeface="MS Mincho" panose="02020609040205080304" pitchFamily="49" charset="-128"/>
            </a:endParaRPr>
          </a:p>
          <a:p>
            <a:pPr marL="685800" lvl="1" indent="-342900">
              <a:buFont typeface="Arial" panose="020B0604020202020204" pitchFamily="34" charset="0"/>
              <a:buChar char="•"/>
            </a:pPr>
            <a:r>
              <a:rPr lang="en-US" altLang="ja-JP" sz="1800">
                <a:ea typeface="MS Mincho" panose="02020609040205080304" pitchFamily="49" charset="-128"/>
              </a:rPr>
              <a:t>If using the narrative-style citation, include the author’s last name in the signal phrase, with the page number at the end of the quote.</a:t>
            </a:r>
          </a:p>
          <a:p>
            <a:pPr lvl="1"/>
            <a:endParaRPr lang="en-US" altLang="ja-JP" sz="1800">
              <a:solidFill>
                <a:schemeClr val="accent3"/>
              </a:solidFill>
              <a:ea typeface="MS Mincho" panose="02020609040205080304" pitchFamily="49" charset="-128"/>
            </a:endParaRPr>
          </a:p>
          <a:p>
            <a:pPr marL="1028700" lvl="2" indent="-342900">
              <a:buFont typeface="Courier New" panose="02070309020205020404" pitchFamily="49" charset="0"/>
              <a:buChar char="o"/>
            </a:pPr>
            <a:r>
              <a:rPr lang="en-US" altLang="en-US" b="1" u="sng">
                <a:solidFill>
                  <a:schemeClr val="accent3"/>
                </a:solidFill>
              </a:rPr>
              <a:t>Example:</a:t>
            </a:r>
            <a:r>
              <a:rPr lang="en-US" altLang="en-US" b="1">
                <a:solidFill>
                  <a:schemeClr val="accent3"/>
                </a:solidFill>
              </a:rPr>
              <a:t> </a:t>
            </a:r>
            <a:r>
              <a:rPr lang="en-US" altLang="ja-JP">
                <a:solidFill>
                  <a:schemeClr val="accent3"/>
                </a:solidFill>
                <a:ea typeface="MS Mincho" panose="02020609040205080304" pitchFamily="49" charset="-128"/>
              </a:rPr>
              <a:t>Hong (2018) stated that “the application of CRISPR technology to improve human health is being explored across public and private sectors” (p. 503).</a:t>
            </a:r>
          </a:p>
        </p:txBody>
      </p:sp>
      <p:sp>
        <p:nvSpPr>
          <p:cNvPr id="5" name="Title 2">
            <a:extLst>
              <a:ext uri="{FF2B5EF4-FFF2-40B4-BE49-F238E27FC236}">
                <a16:creationId xmlns:a16="http://schemas.microsoft.com/office/drawing/2014/main" id="{6A65A727-7EF2-55B0-BFDA-14B561CECE25}"/>
              </a:ext>
            </a:extLst>
          </p:cNvPr>
          <p:cNvSpPr>
            <a:spLocks noGrp="1"/>
          </p:cNvSpPr>
          <p:nvPr>
            <p:ph type="title"/>
          </p:nvPr>
        </p:nvSpPr>
        <p:spPr>
          <a:xfrm>
            <a:off x="351064" y="385004"/>
            <a:ext cx="8450036" cy="589032"/>
          </a:xfrm>
        </p:spPr>
        <p:txBody>
          <a:bodyPr>
            <a:normAutofit fontScale="90000"/>
          </a:bodyPr>
          <a:lstStyle/>
          <a:p>
            <a:r>
              <a:rPr lang="en-US"/>
              <a:t>In-text Citations: Quotations</a:t>
            </a:r>
          </a:p>
        </p:txBody>
      </p:sp>
    </p:spTree>
    <p:extLst>
      <p:ext uri="{BB962C8B-B14F-4D97-AF65-F5344CB8AC3E}">
        <p14:creationId xmlns:p14="http://schemas.microsoft.com/office/powerpoint/2010/main" val="147344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513FF-47C9-8606-1A73-478535350E35}"/>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14EE078-0522-99F1-0B69-907514FE1E33}"/>
              </a:ext>
            </a:extLst>
          </p:cNvPr>
          <p:cNvSpPr>
            <a:spLocks noGrp="1"/>
          </p:cNvSpPr>
          <p:nvPr>
            <p:ph type="sldNum" sz="quarter" idx="16"/>
          </p:nvPr>
        </p:nvSpPr>
        <p:spPr/>
        <p:txBody>
          <a:bodyPr/>
          <a:lstStyle/>
          <a:p>
            <a:fld id="{346097E4-2930-9D48-A5CE-AF00B0E70697}" type="slidenum">
              <a:rPr lang="en-US" smtClean="0"/>
              <a:t>25</a:t>
            </a:fld>
            <a:endParaRPr lang="en-US"/>
          </a:p>
        </p:txBody>
      </p:sp>
      <p:sp>
        <p:nvSpPr>
          <p:cNvPr id="4" name="Content Placeholder 1">
            <a:extLst>
              <a:ext uri="{FF2B5EF4-FFF2-40B4-BE49-F238E27FC236}">
                <a16:creationId xmlns:a16="http://schemas.microsoft.com/office/drawing/2014/main" id="{DB88C12B-0FDA-E877-5CA7-9F70A3B8DACC}"/>
              </a:ext>
            </a:extLst>
          </p:cNvPr>
          <p:cNvSpPr txBox="1">
            <a:spLocks/>
          </p:cNvSpPr>
          <p:nvPr/>
        </p:nvSpPr>
        <p:spPr>
          <a:xfrm>
            <a:off x="351064" y="1543324"/>
            <a:ext cx="8450036" cy="445470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1800"/>
              <a:t>Follow the same guidelines for parenthetical and narrative citations when summarizing or paraphrasing a longer chunk of text. </a:t>
            </a:r>
          </a:p>
          <a:p>
            <a:endParaRPr lang="en-US" altLang="en-US" sz="1800"/>
          </a:p>
          <a:p>
            <a:pPr marL="685800" lvl="1" indent="-342900">
              <a:buFont typeface="Arial" panose="020B0604020202020204" pitchFamily="34" charset="0"/>
              <a:buChar char="•"/>
            </a:pPr>
            <a:r>
              <a:rPr lang="en-US" altLang="en-US" sz="1800"/>
              <a:t>Parenthetical citation: </a:t>
            </a:r>
          </a:p>
          <a:p>
            <a:pPr marL="1028700" lvl="2" indent="-342900">
              <a:buFont typeface="Courier New" panose="02070309020205020404" pitchFamily="49" charset="0"/>
              <a:buChar char="o"/>
            </a:pPr>
            <a:r>
              <a:rPr lang="en-US" altLang="en-US" b="1" u="sng">
                <a:solidFill>
                  <a:schemeClr val="accent3"/>
                </a:solidFill>
              </a:rPr>
              <a:t>Example:</a:t>
            </a:r>
            <a:r>
              <a:rPr lang="en-US" altLang="en-US" b="1">
                <a:solidFill>
                  <a:schemeClr val="accent3"/>
                </a:solidFill>
              </a:rPr>
              <a:t> </a:t>
            </a:r>
            <a:r>
              <a:rPr lang="en-US" altLang="en-US">
                <a:solidFill>
                  <a:schemeClr val="accent3"/>
                </a:solidFill>
              </a:rPr>
              <a:t>In one study that consisted of 467 young adults, it was found that social media use may not directly affect mental health; rather, it depends on </a:t>
            </a:r>
            <a:r>
              <a:rPr lang="en-US" altLang="en-US" i="1">
                <a:solidFill>
                  <a:schemeClr val="accent3"/>
                </a:solidFill>
              </a:rPr>
              <a:t>how</a:t>
            </a:r>
            <a:r>
              <a:rPr lang="en-US" altLang="en-US">
                <a:solidFill>
                  <a:schemeClr val="accent3"/>
                </a:solidFill>
              </a:rPr>
              <a:t> young adults use social media </a:t>
            </a:r>
            <a:r>
              <a:rPr lang="en-US" altLang="ja-JP">
                <a:solidFill>
                  <a:schemeClr val="accent3"/>
                </a:solidFill>
                <a:ea typeface="MS Mincho" panose="02020609040205080304" pitchFamily="49" charset="-128"/>
              </a:rPr>
              <a:t>(Berryman et al., 2018). </a:t>
            </a:r>
          </a:p>
          <a:p>
            <a:pPr lvl="2"/>
            <a:endParaRPr lang="en-US" altLang="ja-JP">
              <a:ea typeface="MS Mincho" panose="02020609040205080304" pitchFamily="49" charset="-128"/>
            </a:endParaRPr>
          </a:p>
          <a:p>
            <a:pPr marL="685800" lvl="1" indent="-342900">
              <a:buFont typeface="Arial" panose="020B0604020202020204" pitchFamily="34" charset="0"/>
              <a:buChar char="•"/>
            </a:pPr>
            <a:r>
              <a:rPr lang="en-US" altLang="en-US" sz="1800"/>
              <a:t>Narrative citation: </a:t>
            </a:r>
          </a:p>
          <a:p>
            <a:pPr marL="1143000" lvl="2" indent="-457200">
              <a:buFont typeface="Courier New" panose="02070309020205020404" pitchFamily="49" charset="0"/>
              <a:buChar char="o"/>
            </a:pPr>
            <a:r>
              <a:rPr lang="en-US" altLang="en-US" b="1" u="sng">
                <a:solidFill>
                  <a:schemeClr val="accent3"/>
                </a:solidFill>
              </a:rPr>
              <a:t>Example:</a:t>
            </a:r>
            <a:r>
              <a:rPr lang="en-US" altLang="en-US" b="1">
                <a:solidFill>
                  <a:schemeClr val="accent3"/>
                </a:solidFill>
              </a:rPr>
              <a:t> </a:t>
            </a:r>
            <a:r>
              <a:rPr lang="en-US" altLang="en-US">
                <a:solidFill>
                  <a:schemeClr val="accent3"/>
                </a:solidFill>
              </a:rPr>
              <a:t>Berryman, Ferguson, and </a:t>
            </a:r>
            <a:r>
              <a:rPr lang="en-US" altLang="en-US" err="1">
                <a:solidFill>
                  <a:schemeClr val="accent3"/>
                </a:solidFill>
              </a:rPr>
              <a:t>Negy</a:t>
            </a:r>
            <a:r>
              <a:rPr lang="en-US" altLang="en-US">
                <a:solidFill>
                  <a:schemeClr val="accent3"/>
                </a:solidFill>
              </a:rPr>
              <a:t> (2018) sampled 467 young adults about their social media use and mental health and found that social media use may not directly affect mental health; rather, it depends on </a:t>
            </a:r>
            <a:r>
              <a:rPr lang="en-US" altLang="en-US" i="1">
                <a:solidFill>
                  <a:schemeClr val="accent3"/>
                </a:solidFill>
              </a:rPr>
              <a:t>how</a:t>
            </a:r>
            <a:r>
              <a:rPr lang="en-US" altLang="en-US">
                <a:solidFill>
                  <a:schemeClr val="accent3"/>
                </a:solidFill>
              </a:rPr>
              <a:t> young adults use social media. </a:t>
            </a:r>
            <a:endParaRPr lang="en-US" altLang="ja-JP">
              <a:solidFill>
                <a:schemeClr val="accent3"/>
              </a:solidFill>
              <a:ea typeface="MS Mincho" panose="02020609040205080304" pitchFamily="49" charset="-128"/>
            </a:endParaRPr>
          </a:p>
        </p:txBody>
      </p:sp>
      <p:sp>
        <p:nvSpPr>
          <p:cNvPr id="5" name="Title 2">
            <a:extLst>
              <a:ext uri="{FF2B5EF4-FFF2-40B4-BE49-F238E27FC236}">
                <a16:creationId xmlns:a16="http://schemas.microsoft.com/office/drawing/2014/main" id="{A723B981-C713-0110-3CCE-3A5B1E0E99B5}"/>
              </a:ext>
            </a:extLst>
          </p:cNvPr>
          <p:cNvSpPr>
            <a:spLocks noGrp="1"/>
          </p:cNvSpPr>
          <p:nvPr>
            <p:ph type="title"/>
          </p:nvPr>
        </p:nvSpPr>
        <p:spPr>
          <a:xfrm>
            <a:off x="351064" y="385004"/>
            <a:ext cx="8450036" cy="589032"/>
          </a:xfrm>
        </p:spPr>
        <p:txBody>
          <a:bodyPr>
            <a:normAutofit fontScale="90000"/>
          </a:bodyPr>
          <a:lstStyle/>
          <a:p>
            <a:r>
              <a:rPr lang="en-US"/>
              <a:t>In-text Citations: Summary or Paraphrase </a:t>
            </a:r>
          </a:p>
        </p:txBody>
      </p:sp>
    </p:spTree>
    <p:extLst>
      <p:ext uri="{BB962C8B-B14F-4D97-AF65-F5344CB8AC3E}">
        <p14:creationId xmlns:p14="http://schemas.microsoft.com/office/powerpoint/2010/main" val="1251561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943B-E140-E05A-D35F-200876A644F7}"/>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6F9FB026-DA0E-7911-94E5-1FAA6A27A5C2}"/>
              </a:ext>
            </a:extLst>
          </p:cNvPr>
          <p:cNvSpPr>
            <a:spLocks noGrp="1"/>
          </p:cNvSpPr>
          <p:nvPr>
            <p:ph type="sldNum" sz="quarter" idx="16"/>
          </p:nvPr>
        </p:nvSpPr>
        <p:spPr/>
        <p:txBody>
          <a:bodyPr/>
          <a:lstStyle/>
          <a:p>
            <a:fld id="{346097E4-2930-9D48-A5CE-AF00B0E70697}" type="slidenum">
              <a:rPr lang="en-US" smtClean="0"/>
              <a:t>26</a:t>
            </a:fld>
            <a:endParaRPr lang="en-US"/>
          </a:p>
        </p:txBody>
      </p:sp>
      <p:sp>
        <p:nvSpPr>
          <p:cNvPr id="4" name="Content Placeholder 1">
            <a:extLst>
              <a:ext uri="{FF2B5EF4-FFF2-40B4-BE49-F238E27FC236}">
                <a16:creationId xmlns:a16="http://schemas.microsoft.com/office/drawing/2014/main" id="{B3D35506-3A39-3E27-3176-3B6B1B92343F}"/>
              </a:ext>
            </a:extLst>
          </p:cNvPr>
          <p:cNvSpPr txBox="1">
            <a:spLocks/>
          </p:cNvSpPr>
          <p:nvPr/>
        </p:nvSpPr>
        <p:spPr>
          <a:xfrm>
            <a:off x="351064" y="1543324"/>
            <a:ext cx="845003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1800">
                <a:cs typeface="Tahoma" panose="020B0604030504040204" pitchFamily="34" charset="0"/>
              </a:rPr>
              <a:t>Introduce quotations with signal phrases, e.g.:</a:t>
            </a:r>
          </a:p>
          <a:p>
            <a:endParaRPr lang="en-US" altLang="en-US" sz="1800">
              <a:cs typeface="Tahoma" panose="020B0604030504040204" pitchFamily="34" charset="0"/>
            </a:endParaRPr>
          </a:p>
          <a:p>
            <a:pPr marL="685800" lvl="1" indent="-342900">
              <a:buFont typeface="Courier New" panose="02070309020205020404" pitchFamily="49" charset="0"/>
              <a:buChar char="o"/>
            </a:pPr>
            <a:r>
              <a:rPr lang="en-US" altLang="en-US" sz="1800">
                <a:solidFill>
                  <a:schemeClr val="accent3"/>
                </a:solidFill>
              </a:rPr>
              <a:t>According to Reynolds (2019), “____” (p. 3).</a:t>
            </a:r>
          </a:p>
          <a:p>
            <a:pPr marL="685800" lvl="1" indent="-342900">
              <a:buFont typeface="Courier New" panose="02070309020205020404" pitchFamily="49" charset="0"/>
              <a:buChar char="o"/>
            </a:pPr>
            <a:r>
              <a:rPr lang="en-US" altLang="en-US" sz="1800">
                <a:solidFill>
                  <a:schemeClr val="accent3"/>
                </a:solidFill>
              </a:rPr>
              <a:t>Reynolds (2019) argued that “____” (p. 3). </a:t>
            </a:r>
          </a:p>
          <a:p>
            <a:pPr marL="685800" lvl="1" indent="-342900">
              <a:buFont typeface="Courier New" panose="02070309020205020404" pitchFamily="49" charset="0"/>
              <a:buChar char="o"/>
            </a:pPr>
            <a:endParaRPr lang="en-US" altLang="en-US" sz="1800">
              <a:solidFill>
                <a:schemeClr val="accent3"/>
              </a:solidFill>
            </a:endParaRPr>
          </a:p>
          <a:p>
            <a:pPr marL="342900" indent="-342900">
              <a:buFont typeface="Arial" panose="020B0604020202020204" pitchFamily="34" charset="0"/>
              <a:buChar char="•"/>
            </a:pPr>
            <a:r>
              <a:rPr lang="en-US" altLang="en-US" sz="1800">
                <a:cs typeface="Tahoma" panose="020B0604030504040204" pitchFamily="34" charset="0"/>
              </a:rPr>
              <a:t>Use signal verbs such as:</a:t>
            </a:r>
          </a:p>
          <a:p>
            <a:endParaRPr lang="en-US" altLang="en-US" sz="1800">
              <a:cs typeface="Tahoma" panose="020B0604030504040204" pitchFamily="34" charset="0"/>
            </a:endParaRPr>
          </a:p>
          <a:p>
            <a:pPr marL="685800" lvl="1" indent="-342900">
              <a:buFont typeface="Courier New" panose="02070309020205020404" pitchFamily="49" charset="0"/>
              <a:buChar char="o"/>
            </a:pPr>
            <a:r>
              <a:rPr lang="en-US" altLang="en-US" sz="1800">
                <a:solidFill>
                  <a:schemeClr val="accent3"/>
                </a:solidFill>
                <a:cs typeface="Tahoma" panose="020B0604030504040204" pitchFamily="34" charset="0"/>
              </a:rPr>
              <a:t>acknowledged, contended, maintained, responded, reported, argued, concluded, etc. </a:t>
            </a:r>
          </a:p>
          <a:p>
            <a:pPr lvl="1"/>
            <a:endParaRPr lang="en-US" altLang="en-US" sz="1800">
              <a:solidFill>
                <a:schemeClr val="accent3"/>
              </a:solidFill>
              <a:cs typeface="Tahoma" panose="020B0604030504040204" pitchFamily="34" charset="0"/>
            </a:endParaRPr>
          </a:p>
          <a:p>
            <a:pPr marL="285750" indent="-285750">
              <a:buFont typeface="Arial" panose="020B0604020202020204" pitchFamily="34" charset="0"/>
              <a:buChar char="•"/>
            </a:pPr>
            <a:r>
              <a:rPr lang="en-US" altLang="en-US" sz="1800">
                <a:cs typeface="Tahoma" panose="020B0604030504040204" pitchFamily="34" charset="0"/>
              </a:rPr>
              <a:t>Use the past tense or the present perfect tense of verbs in signal phrases when they discuss past events. </a:t>
            </a:r>
          </a:p>
          <a:p>
            <a:pPr lvl="1"/>
            <a:endParaRPr lang="en-US" altLang="ja-JP" sz="1800">
              <a:solidFill>
                <a:schemeClr val="accent3"/>
              </a:solidFill>
              <a:ea typeface="MS Mincho" panose="02020609040205080304" pitchFamily="49" charset="-128"/>
            </a:endParaRPr>
          </a:p>
        </p:txBody>
      </p:sp>
      <p:sp>
        <p:nvSpPr>
          <p:cNvPr id="5" name="Title 2">
            <a:extLst>
              <a:ext uri="{FF2B5EF4-FFF2-40B4-BE49-F238E27FC236}">
                <a16:creationId xmlns:a16="http://schemas.microsoft.com/office/drawing/2014/main" id="{8BEB58AC-685A-F329-E544-173510ECB014}"/>
              </a:ext>
            </a:extLst>
          </p:cNvPr>
          <p:cNvSpPr>
            <a:spLocks noGrp="1"/>
          </p:cNvSpPr>
          <p:nvPr>
            <p:ph type="title"/>
          </p:nvPr>
        </p:nvSpPr>
        <p:spPr>
          <a:xfrm>
            <a:off x="351064" y="385004"/>
            <a:ext cx="8450036" cy="589032"/>
          </a:xfrm>
        </p:spPr>
        <p:txBody>
          <a:bodyPr>
            <a:normAutofit fontScale="90000"/>
          </a:bodyPr>
          <a:lstStyle/>
          <a:p>
            <a:r>
              <a:rPr lang="en-US"/>
              <a:t>In-text Citations: Signal Words</a:t>
            </a:r>
          </a:p>
        </p:txBody>
      </p:sp>
    </p:spTree>
    <p:extLst>
      <p:ext uri="{BB962C8B-B14F-4D97-AF65-F5344CB8AC3E}">
        <p14:creationId xmlns:p14="http://schemas.microsoft.com/office/powerpoint/2010/main" val="159719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E498-74E9-A233-BBAD-0F455D0553B5}"/>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E26F02F2-C8EA-FC0A-B398-D8FF0482F0E8}"/>
              </a:ext>
            </a:extLst>
          </p:cNvPr>
          <p:cNvSpPr>
            <a:spLocks noGrp="1"/>
          </p:cNvSpPr>
          <p:nvPr>
            <p:ph type="sldNum" sz="quarter" idx="16"/>
          </p:nvPr>
        </p:nvSpPr>
        <p:spPr/>
        <p:txBody>
          <a:bodyPr/>
          <a:lstStyle/>
          <a:p>
            <a:fld id="{346097E4-2930-9D48-A5CE-AF00B0E70697}" type="slidenum">
              <a:rPr lang="en-US" smtClean="0"/>
              <a:t>27</a:t>
            </a:fld>
            <a:endParaRPr lang="en-US"/>
          </a:p>
        </p:txBody>
      </p:sp>
      <p:sp>
        <p:nvSpPr>
          <p:cNvPr id="4" name="Content Placeholder 1">
            <a:extLst>
              <a:ext uri="{FF2B5EF4-FFF2-40B4-BE49-F238E27FC236}">
                <a16:creationId xmlns:a16="http://schemas.microsoft.com/office/drawing/2014/main" id="{92EC8814-DC1F-58FF-BF13-C69C369A61A8}"/>
              </a:ext>
            </a:extLst>
          </p:cNvPr>
          <p:cNvSpPr txBox="1">
            <a:spLocks/>
          </p:cNvSpPr>
          <p:nvPr/>
        </p:nvSpPr>
        <p:spPr>
          <a:xfrm>
            <a:off x="351064" y="1543324"/>
            <a:ext cx="8450036" cy="4454706"/>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a:cs typeface="Tahoma" panose="020B0604030504040204" pitchFamily="34" charset="0"/>
              </a:rPr>
              <a:t>When citing a work with two authors:</a:t>
            </a:r>
          </a:p>
          <a:p>
            <a:endParaRPr lang="en-US" altLang="en-US" sz="1800">
              <a:cs typeface="Tahoma" panose="020B0604030504040204" pitchFamily="34" charset="0"/>
            </a:endParaRPr>
          </a:p>
          <a:p>
            <a:r>
              <a:rPr lang="en-US" altLang="en-US" sz="1800">
                <a:cs typeface="Tahoma"/>
              </a:rPr>
              <a:t>In the narrative citation, use “and” in between the authors’ names.</a:t>
            </a:r>
            <a:endParaRPr lang="en-US" altLang="en-US" sz="1800">
              <a:cs typeface="Tahoma" panose="020B0604030504040204" pitchFamily="34" charset="0"/>
            </a:endParaRPr>
          </a:p>
          <a:p>
            <a:endParaRPr lang="en-US" altLang="en-US" sz="1800">
              <a:cs typeface="Tahoma" panose="020B0604030504040204" pitchFamily="34" charset="0"/>
            </a:endParaRPr>
          </a:p>
          <a:p>
            <a:pPr marL="685800" lvl="1" indent="-342900">
              <a:buFont typeface="Courier New" panose="02070309020205020404" pitchFamily="49" charset="0"/>
              <a:buChar char="o"/>
            </a:pPr>
            <a:r>
              <a:rPr lang="en-US" altLang="ja-JP" sz="1800" b="1">
                <a:solidFill>
                  <a:schemeClr val="accent3"/>
                </a:solidFill>
                <a:ea typeface="MS Mincho" panose="02020609040205080304" pitchFamily="49" charset="-128"/>
              </a:rPr>
              <a:t>Example: </a:t>
            </a:r>
            <a:r>
              <a:rPr lang="en-US" altLang="ja-JP" sz="1800">
                <a:solidFill>
                  <a:schemeClr val="accent3"/>
                </a:solidFill>
                <a:ea typeface="MS Mincho" panose="02020609040205080304" pitchFamily="49" charset="-128"/>
              </a:rPr>
              <a:t>According to scientists Depietri </a:t>
            </a:r>
            <a:r>
              <a:rPr lang="en-US" altLang="ja-JP" sz="1800" b="1">
                <a:solidFill>
                  <a:schemeClr val="accent3"/>
                </a:solidFill>
                <a:ea typeface="MS Mincho" panose="02020609040205080304" pitchFamily="49" charset="-128"/>
              </a:rPr>
              <a:t>and </a:t>
            </a:r>
            <a:r>
              <a:rPr lang="en-US" altLang="ja-JP" sz="1800">
                <a:solidFill>
                  <a:schemeClr val="accent3"/>
                </a:solidFill>
                <a:ea typeface="MS Mincho" panose="02020609040205080304" pitchFamily="49" charset="-128"/>
              </a:rPr>
              <a:t>McPhearson (2018), “Understanding the occurrence and impacts of historical climatic hazards is critical to better interpret current hazard trends” (p. 96).</a:t>
            </a:r>
          </a:p>
          <a:p>
            <a:pPr marL="685800" lvl="1" indent="-342900">
              <a:buFont typeface="Courier New" panose="02070309020205020404" pitchFamily="49" charset="0"/>
              <a:buChar char="o"/>
            </a:pPr>
            <a:endParaRPr lang="en-US" altLang="ja-JP" sz="1800">
              <a:solidFill>
                <a:schemeClr val="accent3"/>
              </a:solidFill>
              <a:ea typeface="MS Mincho" panose="02020609040205080304" pitchFamily="49" charset="-128"/>
            </a:endParaRPr>
          </a:p>
          <a:p>
            <a:r>
              <a:rPr lang="en-US" altLang="en-US" sz="1800">
                <a:cs typeface="Tahoma"/>
              </a:rPr>
              <a:t>In the parenthetical citation, use “&amp;” between names.</a:t>
            </a:r>
            <a:endParaRPr lang="en-US" altLang="en-US" sz="1800">
              <a:cs typeface="Tahoma" panose="020B0604030504040204" pitchFamily="34" charset="0"/>
            </a:endParaRPr>
          </a:p>
          <a:p>
            <a:endParaRPr lang="en-US" altLang="en-US" sz="1800">
              <a:cs typeface="Tahoma" panose="020B0604030504040204" pitchFamily="34" charset="0"/>
            </a:endParaRPr>
          </a:p>
          <a:p>
            <a:pPr marL="800100" lvl="1" indent="-457200">
              <a:buFont typeface="Courier New" panose="02070309020205020404" pitchFamily="49" charset="0"/>
              <a:buChar char="o"/>
            </a:pPr>
            <a:r>
              <a:rPr lang="en-US" altLang="en-US" sz="1800" b="1">
                <a:solidFill>
                  <a:schemeClr val="accent3"/>
                </a:solidFill>
                <a:ea typeface="MS Mincho" panose="02020609040205080304" pitchFamily="49" charset="-128"/>
              </a:rPr>
              <a:t>Example: </a:t>
            </a:r>
            <a:r>
              <a:rPr lang="en-US" altLang="en-US" sz="1800">
                <a:solidFill>
                  <a:schemeClr val="accent3"/>
                </a:solidFill>
                <a:ea typeface="MS Mincho" panose="02020609040205080304" pitchFamily="49" charset="-128"/>
              </a:rPr>
              <a:t>When examining potential climate threats, </a:t>
            </a:r>
            <a:r>
              <a:rPr lang="en-US" altLang="ja-JP" sz="1800">
                <a:solidFill>
                  <a:schemeClr val="accent3"/>
                </a:solidFill>
                <a:ea typeface="MS Mincho" panose="02020609040205080304" pitchFamily="49" charset="-128"/>
              </a:rPr>
              <a:t>“Understanding the occurrence and impacts of historical climatic hazards is critical to better interpret current hazard trends” (Depietri </a:t>
            </a:r>
            <a:r>
              <a:rPr lang="en-US" altLang="ja-JP" sz="1800" b="1">
                <a:solidFill>
                  <a:schemeClr val="accent3"/>
                </a:solidFill>
                <a:ea typeface="MS Mincho" panose="02020609040205080304" pitchFamily="49" charset="-128"/>
              </a:rPr>
              <a:t>&amp;</a:t>
            </a:r>
            <a:r>
              <a:rPr lang="en-US" altLang="ja-JP" sz="1800">
                <a:solidFill>
                  <a:schemeClr val="accent3"/>
                </a:solidFill>
                <a:ea typeface="MS Mincho" panose="02020609040205080304" pitchFamily="49" charset="-128"/>
              </a:rPr>
              <a:t> McPhearson, 2018, p. 96).</a:t>
            </a:r>
            <a:endParaRPr lang="en-US" altLang="en-US" sz="1800">
              <a:solidFill>
                <a:schemeClr val="accent3"/>
              </a:solidFill>
              <a:cs typeface="Tahoma" panose="020B0604030504040204" pitchFamily="34" charset="0"/>
            </a:endParaRPr>
          </a:p>
          <a:p>
            <a:pPr marL="685800" lvl="1" indent="-342900">
              <a:buFont typeface="Courier New" panose="02070309020205020404" pitchFamily="49" charset="0"/>
              <a:buChar char="o"/>
            </a:pPr>
            <a:endParaRPr lang="en-US" altLang="ja-JP" sz="180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a:solidFill>
                <a:schemeClr val="accent3"/>
              </a:solidFill>
            </a:endParaRPr>
          </a:p>
        </p:txBody>
      </p:sp>
      <p:sp>
        <p:nvSpPr>
          <p:cNvPr id="5" name="Title 2">
            <a:extLst>
              <a:ext uri="{FF2B5EF4-FFF2-40B4-BE49-F238E27FC236}">
                <a16:creationId xmlns:a16="http://schemas.microsoft.com/office/drawing/2014/main" id="{4EEDDCC7-0025-CBBF-5114-E85A8B2D44CE}"/>
              </a:ext>
            </a:extLst>
          </p:cNvPr>
          <p:cNvSpPr>
            <a:spLocks noGrp="1"/>
          </p:cNvSpPr>
          <p:nvPr>
            <p:ph type="title"/>
          </p:nvPr>
        </p:nvSpPr>
        <p:spPr>
          <a:xfrm>
            <a:off x="351064" y="385004"/>
            <a:ext cx="8450036" cy="589032"/>
          </a:xfrm>
        </p:spPr>
        <p:txBody>
          <a:bodyPr>
            <a:normAutofit fontScale="90000"/>
          </a:bodyPr>
          <a:lstStyle/>
          <a:p>
            <a:r>
              <a:rPr lang="en-US"/>
              <a:t>In-text Citations: Works with Two Authors</a:t>
            </a:r>
          </a:p>
        </p:txBody>
      </p:sp>
    </p:spTree>
    <p:extLst>
      <p:ext uri="{BB962C8B-B14F-4D97-AF65-F5344CB8AC3E}">
        <p14:creationId xmlns:p14="http://schemas.microsoft.com/office/powerpoint/2010/main" val="113785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5D33-1DA5-14C1-03A7-55A68C08B705}"/>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60C5863-4E5D-D0B8-C712-F3DE4B9A1B83}"/>
              </a:ext>
            </a:extLst>
          </p:cNvPr>
          <p:cNvSpPr>
            <a:spLocks noGrp="1"/>
          </p:cNvSpPr>
          <p:nvPr>
            <p:ph type="sldNum" sz="quarter" idx="16"/>
          </p:nvPr>
        </p:nvSpPr>
        <p:spPr/>
        <p:txBody>
          <a:bodyPr/>
          <a:lstStyle/>
          <a:p>
            <a:fld id="{346097E4-2930-9D48-A5CE-AF00B0E70697}" type="slidenum">
              <a:rPr lang="en-US" smtClean="0"/>
              <a:t>28</a:t>
            </a:fld>
            <a:endParaRPr lang="en-US"/>
          </a:p>
        </p:txBody>
      </p:sp>
      <p:sp>
        <p:nvSpPr>
          <p:cNvPr id="4" name="Content Placeholder 1">
            <a:extLst>
              <a:ext uri="{FF2B5EF4-FFF2-40B4-BE49-F238E27FC236}">
                <a16:creationId xmlns:a16="http://schemas.microsoft.com/office/drawing/2014/main" id="{15EB0061-0AB3-2F41-464C-AF2D8C68E796}"/>
              </a:ext>
            </a:extLst>
          </p:cNvPr>
          <p:cNvSpPr txBox="1">
            <a:spLocks/>
          </p:cNvSpPr>
          <p:nvPr/>
        </p:nvSpPr>
        <p:spPr>
          <a:xfrm>
            <a:off x="351064" y="1543324"/>
            <a:ext cx="845003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a:cs typeface="Tahoma" panose="020B0604030504040204" pitchFamily="34" charset="0"/>
              </a:rPr>
              <a:t>When citing a work with three or more authors:</a:t>
            </a:r>
          </a:p>
          <a:p>
            <a:endParaRPr lang="en-US" altLang="en-US" sz="1800" b="1">
              <a:cs typeface="Tahoma" panose="020B0604030504040204" pitchFamily="34" charset="0"/>
            </a:endParaRPr>
          </a:p>
          <a:p>
            <a:pPr marL="342900" indent="-342900">
              <a:buFont typeface="Courier New" panose="02070309020205020404" pitchFamily="49" charset="0"/>
              <a:buChar char="o"/>
            </a:pPr>
            <a:r>
              <a:rPr lang="en-US" altLang="en-US" sz="1800">
                <a:cs typeface="Tahoma" panose="020B0604030504040204" pitchFamily="34" charset="0"/>
              </a:rPr>
              <a:t>List the name of the first author + “et al.” in every citation</a:t>
            </a:r>
          </a:p>
          <a:p>
            <a:endParaRPr lang="en-US" altLang="en-US" sz="1800">
              <a:cs typeface="Tahoma" panose="020B0604030504040204" pitchFamily="34" charset="0"/>
            </a:endParaRPr>
          </a:p>
          <a:p>
            <a:pPr marL="685800" lvl="1" indent="-342900">
              <a:lnSpc>
                <a:spcPct val="100000"/>
              </a:lnSpc>
              <a:buFont typeface="Courier New" panose="02070309020205020404" pitchFamily="49" charset="0"/>
              <a:buChar char="o"/>
            </a:pPr>
            <a:r>
              <a:rPr lang="en-US" altLang="ja-JP" sz="1800" b="1">
                <a:solidFill>
                  <a:schemeClr val="accent3"/>
                </a:solidFill>
                <a:ea typeface="MS Mincho" panose="02020609040205080304" pitchFamily="49" charset="-128"/>
              </a:rPr>
              <a:t>Example: </a:t>
            </a:r>
            <a:r>
              <a:rPr lang="en-US" altLang="ja-JP" sz="1800">
                <a:solidFill>
                  <a:schemeClr val="accent3"/>
                </a:solidFill>
                <a:ea typeface="MS Mincho" panose="02020609040205080304" pitchFamily="49" charset="-128"/>
              </a:rPr>
              <a:t>Lin et al. (2019) examined how weather conditions affect the popularity of the </a:t>
            </a:r>
            <a:r>
              <a:rPr lang="en-US" altLang="ja-JP" sz="1800" err="1">
                <a:solidFill>
                  <a:schemeClr val="accent3"/>
                </a:solidFill>
                <a:ea typeface="MS Mincho" panose="02020609040205080304" pitchFamily="49" charset="-128"/>
              </a:rPr>
              <a:t>bikesharing</a:t>
            </a:r>
            <a:r>
              <a:rPr lang="en-US" altLang="ja-JP" sz="1800">
                <a:solidFill>
                  <a:schemeClr val="accent3"/>
                </a:solidFill>
                <a:ea typeface="MS Mincho" panose="02020609040205080304" pitchFamily="49" charset="-128"/>
              </a:rPr>
              <a:t> program in Beijing.</a:t>
            </a:r>
          </a:p>
          <a:p>
            <a:pPr lvl="1">
              <a:lnSpc>
                <a:spcPct val="100000"/>
              </a:lnSpc>
            </a:pPr>
            <a:endParaRPr lang="en-US" altLang="ja-JP" sz="1800">
              <a:solidFill>
                <a:schemeClr val="accent3"/>
              </a:solidFill>
              <a:ea typeface="MS Mincho" panose="02020609040205080304" pitchFamily="49" charset="-128"/>
            </a:endParaRPr>
          </a:p>
          <a:p>
            <a:pPr marL="685800" lvl="1" indent="-342900">
              <a:lnSpc>
                <a:spcPct val="100000"/>
              </a:lnSpc>
              <a:buFont typeface="Courier New" panose="02070309020205020404" pitchFamily="49" charset="0"/>
              <a:buChar char="o"/>
            </a:pPr>
            <a:r>
              <a:rPr lang="en-US" altLang="ja-JP" sz="1800" b="1">
                <a:solidFill>
                  <a:schemeClr val="accent3"/>
                </a:solidFill>
                <a:ea typeface="MS Mincho" panose="02020609040205080304" pitchFamily="49" charset="-128"/>
              </a:rPr>
              <a:t>Example: </a:t>
            </a:r>
            <a:r>
              <a:rPr lang="en-US" altLang="en-US" sz="1800">
                <a:solidFill>
                  <a:schemeClr val="accent3"/>
                </a:solidFill>
                <a:cs typeface="Arial" panose="020B0604020202020204" pitchFamily="34" charset="0"/>
              </a:rPr>
              <a:t>One study looked at how weather conditions affected the popularity of </a:t>
            </a:r>
            <a:r>
              <a:rPr lang="en-US" altLang="en-US" sz="1800" err="1">
                <a:solidFill>
                  <a:schemeClr val="accent3"/>
                </a:solidFill>
                <a:cs typeface="Arial" panose="020B0604020202020204" pitchFamily="34" charset="0"/>
              </a:rPr>
              <a:t>bikesharing</a:t>
            </a:r>
            <a:r>
              <a:rPr lang="en-US" altLang="en-US" sz="1800">
                <a:solidFill>
                  <a:schemeClr val="accent3"/>
                </a:solidFill>
                <a:cs typeface="Arial" panose="020B0604020202020204" pitchFamily="34" charset="0"/>
              </a:rPr>
              <a:t> programs, specifically the Beijing Public </a:t>
            </a:r>
            <a:r>
              <a:rPr lang="en-US" altLang="en-US" sz="1800" err="1">
                <a:solidFill>
                  <a:schemeClr val="accent3"/>
                </a:solidFill>
                <a:cs typeface="Arial" panose="020B0604020202020204" pitchFamily="34" charset="0"/>
              </a:rPr>
              <a:t>Bikesharing</a:t>
            </a:r>
            <a:r>
              <a:rPr lang="en-US" altLang="en-US" sz="1800">
                <a:solidFill>
                  <a:schemeClr val="accent3"/>
                </a:solidFill>
                <a:cs typeface="Arial" panose="020B0604020202020204" pitchFamily="34" charset="0"/>
              </a:rPr>
              <a:t> Program (Lin et al., 2019).</a:t>
            </a:r>
            <a:r>
              <a:rPr lang="en-US" altLang="ja-JP" sz="1800">
                <a:solidFill>
                  <a:schemeClr val="accent3"/>
                </a:solidFill>
                <a:ea typeface="MS Mincho" panose="02020609040205080304" pitchFamily="49" charset="-128"/>
              </a:rPr>
              <a:t> </a:t>
            </a:r>
          </a:p>
          <a:p>
            <a:pPr marL="685800" lvl="1" indent="-342900">
              <a:buFont typeface="Courier New" panose="02070309020205020404" pitchFamily="49" charset="0"/>
              <a:buChar char="o"/>
            </a:pPr>
            <a:endParaRPr lang="en-US" altLang="ja-JP" sz="180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a:solidFill>
                <a:schemeClr val="accent3"/>
              </a:solidFill>
            </a:endParaRPr>
          </a:p>
        </p:txBody>
      </p:sp>
      <p:sp>
        <p:nvSpPr>
          <p:cNvPr id="5" name="Title 2">
            <a:extLst>
              <a:ext uri="{FF2B5EF4-FFF2-40B4-BE49-F238E27FC236}">
                <a16:creationId xmlns:a16="http://schemas.microsoft.com/office/drawing/2014/main" id="{90D38C9F-6D43-5EBF-7FD6-62CDCFD47DDA}"/>
              </a:ext>
            </a:extLst>
          </p:cNvPr>
          <p:cNvSpPr>
            <a:spLocks noGrp="1"/>
          </p:cNvSpPr>
          <p:nvPr>
            <p:ph type="title"/>
          </p:nvPr>
        </p:nvSpPr>
        <p:spPr>
          <a:xfrm>
            <a:off x="351064" y="385004"/>
            <a:ext cx="8450036" cy="589032"/>
          </a:xfrm>
        </p:spPr>
        <p:txBody>
          <a:bodyPr>
            <a:normAutofit fontScale="90000"/>
          </a:bodyPr>
          <a:lstStyle/>
          <a:p>
            <a:r>
              <a:rPr lang="en-US"/>
              <a:t>In-text Citations: Works with Three+ Authors</a:t>
            </a:r>
          </a:p>
        </p:txBody>
      </p:sp>
    </p:spTree>
    <p:extLst>
      <p:ext uri="{BB962C8B-B14F-4D97-AF65-F5344CB8AC3E}">
        <p14:creationId xmlns:p14="http://schemas.microsoft.com/office/powerpoint/2010/main" val="169978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0F208-BB43-8D00-B5B5-CB5C099BF862}"/>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F1D811CE-8248-43D6-BE2A-34F6AFDF9C49}"/>
              </a:ext>
            </a:extLst>
          </p:cNvPr>
          <p:cNvSpPr>
            <a:spLocks noGrp="1"/>
          </p:cNvSpPr>
          <p:nvPr>
            <p:ph type="sldNum" sz="quarter" idx="16"/>
          </p:nvPr>
        </p:nvSpPr>
        <p:spPr/>
        <p:txBody>
          <a:bodyPr/>
          <a:lstStyle/>
          <a:p>
            <a:fld id="{346097E4-2930-9D48-A5CE-AF00B0E70697}" type="slidenum">
              <a:rPr lang="en-US" smtClean="0"/>
              <a:t>29</a:t>
            </a:fld>
            <a:endParaRPr lang="en-US"/>
          </a:p>
        </p:txBody>
      </p:sp>
      <p:sp>
        <p:nvSpPr>
          <p:cNvPr id="4" name="Content Placeholder 1">
            <a:extLst>
              <a:ext uri="{FF2B5EF4-FFF2-40B4-BE49-F238E27FC236}">
                <a16:creationId xmlns:a16="http://schemas.microsoft.com/office/drawing/2014/main" id="{83D56856-43AA-707C-B0F8-9C991782EF28}"/>
              </a:ext>
            </a:extLst>
          </p:cNvPr>
          <p:cNvSpPr txBox="1">
            <a:spLocks/>
          </p:cNvSpPr>
          <p:nvPr/>
        </p:nvSpPr>
        <p:spPr>
          <a:xfrm>
            <a:off x="351064" y="1404881"/>
            <a:ext cx="845003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a:cs typeface="Tahoma" panose="020B0604030504040204" pitchFamily="34" charset="0"/>
              </a:rPr>
              <a:t>When citing a work with an unknown author:</a:t>
            </a:r>
          </a:p>
          <a:p>
            <a:endParaRPr lang="en-US" altLang="en-US" sz="1800" b="1">
              <a:cs typeface="Tahoma" panose="020B0604030504040204" pitchFamily="34" charset="0"/>
            </a:endParaRPr>
          </a:p>
          <a:p>
            <a:pPr>
              <a:buFont typeface="Arial" panose="020B0604020202020204" pitchFamily="34" charset="0"/>
              <a:buChar char="•"/>
            </a:pPr>
            <a:r>
              <a:rPr lang="en-US" altLang="en-US" sz="1800"/>
              <a:t> Use the source’</a:t>
            </a:r>
            <a:r>
              <a:rPr lang="en-US" altLang="ja-JP" sz="1800">
                <a:ea typeface="MS Mincho" panose="02020609040205080304" pitchFamily="49" charset="-128"/>
              </a:rPr>
              <a:t>s full title in the narrative citation.</a:t>
            </a:r>
          </a:p>
          <a:p>
            <a:pPr marL="293688" indent="-61913">
              <a:buFont typeface="Arial" panose="020B0604020202020204" pitchFamily="34" charset="0"/>
              <a:buChar char="•"/>
            </a:pPr>
            <a:r>
              <a:rPr lang="en-US" altLang="ja-JP" sz="1800">
                <a:ea typeface="MS Mincho" panose="02020609040205080304" pitchFamily="49" charset="-128"/>
              </a:rPr>
              <a:t> Cite the first word of the title followed by the year of publication in the parenthetical citation.</a:t>
            </a:r>
          </a:p>
          <a:p>
            <a:pPr marL="685800" lvl="1" indent="-342900">
              <a:lnSpc>
                <a:spcPct val="100000"/>
              </a:lnSpc>
              <a:buFont typeface="Courier New" panose="02070309020205020404" pitchFamily="49" charset="0"/>
              <a:buChar char="o"/>
            </a:pPr>
            <a:r>
              <a:rPr lang="en-US" altLang="ja-JP" sz="1800" b="1">
                <a:solidFill>
                  <a:schemeClr val="accent3"/>
                </a:solidFill>
                <a:ea typeface="MS Mincho" panose="02020609040205080304" pitchFamily="49" charset="-128"/>
              </a:rPr>
              <a:t>Example: </a:t>
            </a:r>
            <a:r>
              <a:rPr lang="en-US" altLang="ja-JP" sz="1800">
                <a:solidFill>
                  <a:schemeClr val="accent3"/>
                </a:solidFill>
                <a:ea typeface="MS Mincho" panose="02020609040205080304" pitchFamily="49" charset="-128"/>
              </a:rPr>
              <a:t>According to “Here’s How Gardening Benefits Your Health” (2018) </a:t>
            </a:r>
          </a:p>
          <a:p>
            <a:pPr marL="685800" lvl="1" indent="-342900">
              <a:lnSpc>
                <a:spcPct val="100000"/>
              </a:lnSpc>
              <a:buFont typeface="Courier New" panose="02070309020205020404" pitchFamily="49" charset="0"/>
              <a:buChar char="o"/>
            </a:pPr>
            <a:r>
              <a:rPr lang="en-US" altLang="ja-JP" sz="1800" b="1">
                <a:solidFill>
                  <a:schemeClr val="accent3"/>
                </a:solidFill>
                <a:ea typeface="MS Mincho" panose="02020609040205080304" pitchFamily="49" charset="-128"/>
              </a:rPr>
              <a:t>Example: </a:t>
            </a:r>
            <a:r>
              <a:rPr lang="en-US" altLang="ja-JP" sz="1800">
                <a:solidFill>
                  <a:schemeClr val="accent3"/>
                </a:solidFill>
                <a:ea typeface="MS Mincho" panose="02020609040205080304" pitchFamily="49" charset="-128"/>
              </a:rPr>
              <a:t>(“Here’s,” 2018) </a:t>
            </a:r>
          </a:p>
          <a:p>
            <a:pPr marL="685800" lvl="1" indent="-342900">
              <a:lnSpc>
                <a:spcPct val="100000"/>
              </a:lnSpc>
              <a:buFont typeface="Courier New" panose="02070309020205020404" pitchFamily="49" charset="0"/>
              <a:buChar char="o"/>
            </a:pPr>
            <a:endParaRPr lang="en-US" altLang="ja-JP" sz="1800" b="1">
              <a:solidFill>
                <a:schemeClr val="accent3"/>
              </a:solidFill>
              <a:ea typeface="MS Mincho" panose="02020609040205080304" pitchFamily="49" charset="-128"/>
            </a:endParaRPr>
          </a:p>
          <a:p>
            <a:pPr>
              <a:lnSpc>
                <a:spcPct val="100000"/>
              </a:lnSpc>
            </a:pPr>
            <a:r>
              <a:rPr lang="en-US" altLang="ja-JP" sz="1800" b="1">
                <a:ea typeface="MS Mincho" panose="02020609040205080304" pitchFamily="49" charset="-128"/>
              </a:rPr>
              <a:t>Titles:</a:t>
            </a:r>
          </a:p>
          <a:p>
            <a:pPr marL="285750" indent="-285750">
              <a:lnSpc>
                <a:spcPct val="100000"/>
              </a:lnSpc>
              <a:buFont typeface="Arial" panose="020B0604020202020204" pitchFamily="34" charset="0"/>
              <a:buChar char="•"/>
            </a:pPr>
            <a:r>
              <a:rPr lang="en-US" altLang="ja-JP" sz="1800">
                <a:ea typeface="MS Mincho" panose="02020609040205080304" pitchFamily="49" charset="-128"/>
              </a:rPr>
              <a:t>Articles and Chapters = “ ”</a:t>
            </a:r>
          </a:p>
          <a:p>
            <a:pPr marL="285750" indent="-285750">
              <a:lnSpc>
                <a:spcPct val="100000"/>
              </a:lnSpc>
              <a:buFont typeface="Arial" panose="020B0604020202020204" pitchFamily="34" charset="0"/>
              <a:buChar char="•"/>
            </a:pPr>
            <a:r>
              <a:rPr lang="en-US" altLang="ja-JP" sz="1800">
                <a:ea typeface="MS Mincho" panose="02020609040205080304" pitchFamily="49" charset="-128"/>
              </a:rPr>
              <a:t>Books and Reports = </a:t>
            </a:r>
            <a:r>
              <a:rPr lang="en-US" altLang="ja-JP" sz="1800" i="1">
                <a:ea typeface="MS Mincho" panose="02020609040205080304" pitchFamily="49" charset="-128"/>
              </a:rPr>
              <a:t>italicize </a:t>
            </a:r>
            <a:endParaRPr lang="en-US" altLang="ja-JP" sz="1800">
              <a:ea typeface="MS Mincho" panose="02020609040205080304" pitchFamily="49" charset="-128"/>
            </a:endParaRPr>
          </a:p>
          <a:p>
            <a:pPr marL="685800" lvl="1" indent="-342900">
              <a:buFont typeface="Courier New" panose="02070309020205020404" pitchFamily="49" charset="0"/>
              <a:buChar char="o"/>
            </a:pPr>
            <a:endParaRPr lang="en-US" altLang="ja-JP" sz="180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a:solidFill>
                <a:schemeClr val="accent3"/>
              </a:solidFill>
            </a:endParaRPr>
          </a:p>
        </p:txBody>
      </p:sp>
      <p:sp>
        <p:nvSpPr>
          <p:cNvPr id="5" name="Title 2">
            <a:extLst>
              <a:ext uri="{FF2B5EF4-FFF2-40B4-BE49-F238E27FC236}">
                <a16:creationId xmlns:a16="http://schemas.microsoft.com/office/drawing/2014/main" id="{28AB7E5D-9562-551B-8127-A41E68FCDABD}"/>
              </a:ext>
            </a:extLst>
          </p:cNvPr>
          <p:cNvSpPr>
            <a:spLocks noGrp="1"/>
          </p:cNvSpPr>
          <p:nvPr>
            <p:ph type="title"/>
          </p:nvPr>
        </p:nvSpPr>
        <p:spPr>
          <a:xfrm>
            <a:off x="351064" y="385004"/>
            <a:ext cx="8450036" cy="589032"/>
          </a:xfrm>
        </p:spPr>
        <p:txBody>
          <a:bodyPr>
            <a:normAutofit fontScale="90000"/>
          </a:bodyPr>
          <a:lstStyle/>
          <a:p>
            <a:r>
              <a:rPr lang="en-US"/>
              <a:t>In-text Citations: Unknown Author</a:t>
            </a:r>
          </a:p>
        </p:txBody>
      </p:sp>
    </p:spTree>
    <p:extLst>
      <p:ext uri="{BB962C8B-B14F-4D97-AF65-F5344CB8AC3E}">
        <p14:creationId xmlns:p14="http://schemas.microsoft.com/office/powerpoint/2010/main" val="288126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8F33-F2A0-690C-0357-BF4F591AD864}"/>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44C8DA63-0E52-DCB9-349A-0997FC05A169}"/>
              </a:ext>
            </a:extLst>
          </p:cNvPr>
          <p:cNvSpPr>
            <a:spLocks noGrp="1"/>
          </p:cNvSpPr>
          <p:nvPr>
            <p:ph type="sldNum" sz="quarter" idx="16"/>
          </p:nvPr>
        </p:nvSpPr>
        <p:spPr/>
        <p:txBody>
          <a:bodyPr/>
          <a:lstStyle/>
          <a:p>
            <a:fld id="{346097E4-2930-9D48-A5CE-AF00B0E70697}" type="slidenum">
              <a:rPr lang="en-US" smtClean="0"/>
              <a:t>3</a:t>
            </a:fld>
            <a:endParaRPr lang="en-US"/>
          </a:p>
        </p:txBody>
      </p:sp>
      <p:sp>
        <p:nvSpPr>
          <p:cNvPr id="4" name="Content Placeholder 1">
            <a:extLst>
              <a:ext uri="{FF2B5EF4-FFF2-40B4-BE49-F238E27FC236}">
                <a16:creationId xmlns:a16="http://schemas.microsoft.com/office/drawing/2014/main" id="{6EE4F3F5-37F3-6E6C-D287-1BDBA9994423}"/>
              </a:ext>
            </a:extLst>
          </p:cNvPr>
          <p:cNvSpPr txBox="1">
            <a:spLocks/>
          </p:cNvSpPr>
          <p:nvPr/>
        </p:nvSpPr>
        <p:spPr>
          <a:xfrm>
            <a:off x="351064" y="1543324"/>
            <a:ext cx="8450036" cy="4454706"/>
          </a:xfrm>
          <a:prstGeom prst="rect">
            <a:avLst/>
          </a:prstGeom>
          <a:ln>
            <a:noFill/>
          </a:ln>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Use first-person point of view rather than third-person:</a:t>
            </a:r>
            <a:endParaRPr lang="en-US" altLang="en-US" sz="2000"/>
          </a:p>
          <a:p>
            <a:pPr lvl="2">
              <a:buFont typeface="Arial" panose="020B0604020202020204" pitchFamily="34" charset="0"/>
              <a:buChar char="•"/>
            </a:pPr>
            <a:r>
              <a:rPr lang="en-US" altLang="en-US" sz="2000">
                <a:solidFill>
                  <a:srgbClr val="DDB945"/>
                </a:solidFill>
                <a:sym typeface="Wingdings" pitchFamily="2" charset="2"/>
              </a:rPr>
              <a:t></a:t>
            </a:r>
            <a:r>
              <a:rPr lang="en-US" altLang="en-US" sz="2000"/>
              <a:t>: “</a:t>
            </a:r>
            <a:r>
              <a:rPr lang="en-US" altLang="en-US" sz="2000" b="1"/>
              <a:t>We</a:t>
            </a:r>
            <a:r>
              <a:rPr lang="en-US" altLang="en-US" sz="2000"/>
              <a:t> conducted an experiment…”</a:t>
            </a:r>
          </a:p>
          <a:p>
            <a:pPr lvl="2">
              <a:buFont typeface="Arial" panose="020B0604020202020204" pitchFamily="34" charset="0"/>
              <a:buChar char="•"/>
            </a:pPr>
            <a:r>
              <a:rPr lang="en-US" altLang="en-US" sz="2000">
                <a:solidFill>
                  <a:schemeClr val="accent5">
                    <a:lumMod val="75000"/>
                  </a:schemeClr>
                </a:solidFill>
                <a:sym typeface="Wingdings" pitchFamily="2" charset="2"/>
              </a:rPr>
              <a:t></a:t>
            </a:r>
            <a:r>
              <a:rPr lang="en-US" altLang="en-US" sz="2000"/>
              <a:t>: “</a:t>
            </a:r>
            <a:r>
              <a:rPr lang="en-US" altLang="en-US" sz="2000" b="1"/>
              <a:t>The authors </a:t>
            </a:r>
            <a:r>
              <a:rPr lang="en-US" altLang="en-US" sz="2000"/>
              <a:t>conducted an experiment….”</a:t>
            </a:r>
            <a:endParaRPr lang="en-US" altLang="en-US" sz="2000">
              <a:solidFill>
                <a:srgbClr val="FF0000"/>
              </a:solidFill>
            </a:endParaRPr>
          </a:p>
          <a:p>
            <a:pPr lvl="1"/>
            <a:endParaRPr lang="en-US"/>
          </a:p>
          <a:p>
            <a:endParaRPr lang="en-US"/>
          </a:p>
        </p:txBody>
      </p:sp>
      <p:sp>
        <p:nvSpPr>
          <p:cNvPr id="5" name="Title 2">
            <a:extLst>
              <a:ext uri="{FF2B5EF4-FFF2-40B4-BE49-F238E27FC236}">
                <a16:creationId xmlns:a16="http://schemas.microsoft.com/office/drawing/2014/main" id="{EDE41541-29F9-5E9B-8683-4B77543D1FB2}"/>
              </a:ext>
            </a:extLst>
          </p:cNvPr>
          <p:cNvSpPr>
            <a:spLocks noGrp="1"/>
          </p:cNvSpPr>
          <p:nvPr>
            <p:ph type="title"/>
          </p:nvPr>
        </p:nvSpPr>
        <p:spPr>
          <a:xfrm>
            <a:off x="351064" y="385004"/>
            <a:ext cx="8450036" cy="589032"/>
          </a:xfrm>
        </p:spPr>
        <p:txBody>
          <a:bodyPr>
            <a:normAutofit fontScale="90000"/>
          </a:bodyPr>
          <a:lstStyle/>
          <a:p>
            <a:r>
              <a:rPr lang="en-US"/>
              <a:t>Point of View</a:t>
            </a:r>
          </a:p>
        </p:txBody>
      </p:sp>
    </p:spTree>
    <p:extLst>
      <p:ext uri="{BB962C8B-B14F-4D97-AF65-F5344CB8AC3E}">
        <p14:creationId xmlns:p14="http://schemas.microsoft.com/office/powerpoint/2010/main" val="4040052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CFB2-88BC-806C-3E29-38BCE665CFF3}"/>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73454CA5-313C-BF54-A72B-A7B87CD5A844}"/>
              </a:ext>
            </a:extLst>
          </p:cNvPr>
          <p:cNvSpPr>
            <a:spLocks noGrp="1"/>
          </p:cNvSpPr>
          <p:nvPr>
            <p:ph type="sldNum" sz="quarter" idx="16"/>
          </p:nvPr>
        </p:nvSpPr>
        <p:spPr/>
        <p:txBody>
          <a:bodyPr/>
          <a:lstStyle/>
          <a:p>
            <a:fld id="{346097E4-2930-9D48-A5CE-AF00B0E70697}" type="slidenum">
              <a:rPr lang="en-US" smtClean="0"/>
              <a:t>30</a:t>
            </a:fld>
            <a:endParaRPr lang="en-US"/>
          </a:p>
        </p:txBody>
      </p:sp>
      <p:sp>
        <p:nvSpPr>
          <p:cNvPr id="4" name="Content Placeholder 1">
            <a:extLst>
              <a:ext uri="{FF2B5EF4-FFF2-40B4-BE49-F238E27FC236}">
                <a16:creationId xmlns:a16="http://schemas.microsoft.com/office/drawing/2014/main" id="{40306448-FF6E-9DE1-45EE-6EA16C6708B2}"/>
              </a:ext>
            </a:extLst>
          </p:cNvPr>
          <p:cNvSpPr txBox="1">
            <a:spLocks/>
          </p:cNvSpPr>
          <p:nvPr/>
        </p:nvSpPr>
        <p:spPr>
          <a:xfrm>
            <a:off x="351064" y="1472339"/>
            <a:ext cx="8450036" cy="4525691"/>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a:cs typeface="Tahoma" panose="020B0604030504040204" pitchFamily="34" charset="0"/>
              </a:rPr>
              <a:t>When citing a work a group author:</a:t>
            </a:r>
          </a:p>
          <a:p>
            <a:pPr marL="342900" indent="-342900">
              <a:buFont typeface="Arial" panose="020B0604020202020204" pitchFamily="34" charset="0"/>
              <a:buChar char="•"/>
            </a:pPr>
            <a:r>
              <a:rPr lang="en-US" altLang="en-US" sz="1800"/>
              <a:t>Mention the organization the first time you cite the source in either the narrative citation or the parenthetical citation.</a:t>
            </a:r>
            <a:endParaRPr lang="en-US" altLang="en-US" sz="1800">
              <a:cs typeface="Tahoma" panose="020B0604030504040204" pitchFamily="34" charset="0"/>
            </a:endParaRPr>
          </a:p>
          <a:p>
            <a:pPr marL="342900" indent="-342900">
              <a:buFont typeface="Arial" panose="020B0604020202020204" pitchFamily="34" charset="0"/>
              <a:buChar char="•"/>
            </a:pPr>
            <a:r>
              <a:rPr lang="en-US" altLang="en-US" sz="1800"/>
              <a:t>If you first mention the group in a </a:t>
            </a:r>
            <a:r>
              <a:rPr lang="en-US" altLang="en-US" sz="1800" b="1"/>
              <a:t>narrative citation</a:t>
            </a:r>
            <a:r>
              <a:rPr lang="en-US" altLang="en-US" sz="1800"/>
              <a:t>, list the abbreviation before the year of publication in parentheses, separated by a comma.</a:t>
            </a:r>
          </a:p>
          <a:p>
            <a:pPr marL="685800" lvl="1" indent="-342900">
              <a:buFont typeface="Arial" panose="020B0604020202020204" pitchFamily="34" charset="0"/>
              <a:buChar char="•"/>
            </a:pPr>
            <a:endParaRPr lang="en-US" altLang="ja-JP" sz="1800" b="1">
              <a:solidFill>
                <a:schemeClr val="accent3"/>
              </a:solidFill>
              <a:ea typeface="MS Mincho" panose="02020609040205080304" pitchFamily="49" charset="-128"/>
            </a:endParaRPr>
          </a:p>
          <a:p>
            <a:pPr marL="685800" lvl="1" indent="-342900">
              <a:buFont typeface="Courier New" panose="02070309020205020404" pitchFamily="49" charset="0"/>
              <a:buChar char="o"/>
            </a:pPr>
            <a:r>
              <a:rPr lang="en-US" altLang="ja-JP" sz="1800" b="1">
                <a:solidFill>
                  <a:schemeClr val="accent3"/>
                </a:solidFill>
                <a:ea typeface="MS Mincho" panose="02020609040205080304" pitchFamily="49" charset="-128"/>
              </a:rPr>
              <a:t>Example: </a:t>
            </a:r>
            <a:r>
              <a:rPr lang="en-US" altLang="en-US" sz="1800">
                <a:solidFill>
                  <a:schemeClr val="accent3"/>
                </a:solidFill>
              </a:rPr>
              <a:t>“The data collected by the Food and Drug Administration (FDA, 2019) confirmed…”</a:t>
            </a:r>
          </a:p>
          <a:p>
            <a:pPr lvl="1"/>
            <a:endParaRPr lang="en-US" altLang="en-US" sz="1800">
              <a:solidFill>
                <a:schemeClr val="accent3"/>
              </a:solidFill>
            </a:endParaRPr>
          </a:p>
          <a:p>
            <a:pPr marL="342900" indent="-342900">
              <a:buFont typeface="Arial" panose="020B0604020202020204" pitchFamily="34" charset="0"/>
              <a:buChar char="•"/>
            </a:pPr>
            <a:r>
              <a:rPr lang="en-US" altLang="en-US" sz="1800"/>
              <a:t>If you first mention the group in a </a:t>
            </a:r>
            <a:r>
              <a:rPr lang="en-US" altLang="en-US" sz="1800" b="1"/>
              <a:t>parenthetical citation</a:t>
            </a:r>
            <a:r>
              <a:rPr lang="en-US" altLang="en-US" sz="1800"/>
              <a:t>, list the abbreviation in square brackets, followed by a comma and the year of publication.</a:t>
            </a:r>
            <a:endParaRPr lang="en-US" altLang="en-US" sz="1800">
              <a:solidFill>
                <a:schemeClr val="accent3"/>
              </a:solidFill>
            </a:endParaRPr>
          </a:p>
          <a:p>
            <a:pPr marL="685800" lvl="1" indent="-342900">
              <a:lnSpc>
                <a:spcPct val="100000"/>
              </a:lnSpc>
              <a:buFont typeface="Courier New" panose="02070309020205020404" pitchFamily="49" charset="0"/>
              <a:buChar char="o"/>
            </a:pPr>
            <a:endParaRPr lang="en-US" altLang="ja-JP" sz="1800" b="1">
              <a:solidFill>
                <a:schemeClr val="accent3"/>
              </a:solidFill>
              <a:ea typeface="MS Mincho" panose="02020609040205080304" pitchFamily="49" charset="-128"/>
            </a:endParaRPr>
          </a:p>
          <a:p>
            <a:pPr marL="685800" lvl="1" indent="-342900">
              <a:lnSpc>
                <a:spcPct val="100000"/>
              </a:lnSpc>
              <a:buFont typeface="Courier New" panose="02070309020205020404" pitchFamily="49" charset="0"/>
              <a:buChar char="o"/>
            </a:pPr>
            <a:r>
              <a:rPr lang="en-US" altLang="ja-JP" sz="1800" b="1">
                <a:solidFill>
                  <a:schemeClr val="accent3"/>
                </a:solidFill>
                <a:ea typeface="MS Mincho" panose="02020609040205080304" pitchFamily="49" charset="-128"/>
              </a:rPr>
              <a:t>Example: </a:t>
            </a:r>
            <a:r>
              <a:rPr lang="en-US" altLang="en-US" sz="1800">
                <a:solidFill>
                  <a:schemeClr val="accent3"/>
                </a:solidFill>
                <a:cs typeface="Arial" panose="020B0604020202020204" pitchFamily="34" charset="0"/>
              </a:rPr>
              <a:t>(Food and Drug Administration [FDA], 2019).</a:t>
            </a:r>
            <a:r>
              <a:rPr lang="en-US" altLang="ja-JP" sz="1800">
                <a:solidFill>
                  <a:schemeClr val="accent3"/>
                </a:solidFill>
                <a:ea typeface="MS Mincho" panose="02020609040205080304" pitchFamily="49" charset="-128"/>
              </a:rPr>
              <a:t> </a:t>
            </a:r>
          </a:p>
          <a:p>
            <a:pPr marL="685800" lvl="1" indent="-342900">
              <a:buFont typeface="Courier New" panose="02070309020205020404" pitchFamily="49" charset="0"/>
              <a:buChar char="o"/>
            </a:pPr>
            <a:endParaRPr lang="en-US" altLang="ja-JP" sz="180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a:solidFill>
                <a:schemeClr val="accent3"/>
              </a:solidFill>
            </a:endParaRPr>
          </a:p>
        </p:txBody>
      </p:sp>
      <p:sp>
        <p:nvSpPr>
          <p:cNvPr id="5" name="Title 2">
            <a:extLst>
              <a:ext uri="{FF2B5EF4-FFF2-40B4-BE49-F238E27FC236}">
                <a16:creationId xmlns:a16="http://schemas.microsoft.com/office/drawing/2014/main" id="{E071BC32-99B4-75E3-2C64-A03B7DA974F3}"/>
              </a:ext>
            </a:extLst>
          </p:cNvPr>
          <p:cNvSpPr>
            <a:spLocks noGrp="1"/>
          </p:cNvSpPr>
          <p:nvPr>
            <p:ph type="title"/>
          </p:nvPr>
        </p:nvSpPr>
        <p:spPr>
          <a:xfrm>
            <a:off x="351064" y="385004"/>
            <a:ext cx="8450036" cy="589032"/>
          </a:xfrm>
        </p:spPr>
        <p:txBody>
          <a:bodyPr>
            <a:normAutofit fontScale="90000"/>
          </a:bodyPr>
          <a:lstStyle/>
          <a:p>
            <a:r>
              <a:rPr lang="en-US"/>
              <a:t>In-text Citations: Group Authors</a:t>
            </a:r>
          </a:p>
        </p:txBody>
      </p:sp>
    </p:spTree>
    <p:extLst>
      <p:ext uri="{BB962C8B-B14F-4D97-AF65-F5344CB8AC3E}">
        <p14:creationId xmlns:p14="http://schemas.microsoft.com/office/powerpoint/2010/main" val="3229614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4637-6E5B-1B17-6241-C044EC018C58}"/>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5601325-4489-EFC6-A10B-7A42BC2A33B3}"/>
              </a:ext>
            </a:extLst>
          </p:cNvPr>
          <p:cNvSpPr>
            <a:spLocks noGrp="1"/>
          </p:cNvSpPr>
          <p:nvPr>
            <p:ph type="sldNum" sz="quarter" idx="16"/>
          </p:nvPr>
        </p:nvSpPr>
        <p:spPr/>
        <p:txBody>
          <a:bodyPr/>
          <a:lstStyle/>
          <a:p>
            <a:fld id="{346097E4-2930-9D48-A5CE-AF00B0E70697}" type="slidenum">
              <a:rPr lang="en-US" smtClean="0"/>
              <a:t>31</a:t>
            </a:fld>
            <a:endParaRPr lang="en-US"/>
          </a:p>
        </p:txBody>
      </p:sp>
      <p:sp>
        <p:nvSpPr>
          <p:cNvPr id="4" name="Content Placeholder 1">
            <a:extLst>
              <a:ext uri="{FF2B5EF4-FFF2-40B4-BE49-F238E27FC236}">
                <a16:creationId xmlns:a16="http://schemas.microsoft.com/office/drawing/2014/main" id="{C8C589D0-7D6A-439D-C71D-685425A4F7B5}"/>
              </a:ext>
            </a:extLst>
          </p:cNvPr>
          <p:cNvSpPr txBox="1">
            <a:spLocks/>
          </p:cNvSpPr>
          <p:nvPr/>
        </p:nvSpPr>
        <p:spPr>
          <a:xfrm>
            <a:off x="351064" y="1713184"/>
            <a:ext cx="8450036" cy="3431632"/>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a:cs typeface="Tahoma"/>
              </a:rPr>
              <a:t>When citing authors with the same last names: </a:t>
            </a:r>
          </a:p>
          <a:p>
            <a:pPr marL="342900" indent="-342900">
              <a:buFont typeface="Arial" panose="020B0604020202020204" pitchFamily="34" charset="0"/>
              <a:buChar char="•"/>
            </a:pPr>
            <a:r>
              <a:rPr lang="en-US" altLang="en-US" sz="1800"/>
              <a:t>Use first initials with the last names.</a:t>
            </a:r>
          </a:p>
          <a:p>
            <a:pPr marL="685800" lvl="1" indent="-342900">
              <a:buFont typeface="Courier New" panose="02070309020205020404" pitchFamily="49" charset="0"/>
              <a:buChar char="o"/>
            </a:pPr>
            <a:r>
              <a:rPr lang="en-US" altLang="ja-JP" sz="1800" b="1">
                <a:solidFill>
                  <a:schemeClr val="accent3"/>
                </a:solidFill>
                <a:ea typeface="MS Mincho" panose="02020609040205080304" pitchFamily="49" charset="-128"/>
              </a:rPr>
              <a:t>Example: </a:t>
            </a:r>
            <a:r>
              <a:rPr lang="en-US" altLang="en-US" sz="1800">
                <a:solidFill>
                  <a:schemeClr val="accent3"/>
                </a:solidFill>
              </a:rPr>
              <a:t>(B. Davis, 2018; Y. Davis, 2020)</a:t>
            </a:r>
          </a:p>
          <a:p>
            <a:pPr lvl="1"/>
            <a:endParaRPr lang="en-US" altLang="en-US" sz="1800">
              <a:solidFill>
                <a:schemeClr val="accent3"/>
              </a:solidFill>
              <a:cs typeface="Tahoma" panose="020B0604030504040204" pitchFamily="34" charset="0"/>
            </a:endParaRPr>
          </a:p>
          <a:p>
            <a:pPr marL="342900" indent="-342900">
              <a:buFont typeface="Arial" panose="020B0604020202020204" pitchFamily="34" charset="0"/>
              <a:buChar char="•"/>
            </a:pPr>
            <a:r>
              <a:rPr lang="en-US" altLang="en-US" sz="1800"/>
              <a:t>When citing two or more works by the same author and published in the same year: </a:t>
            </a:r>
          </a:p>
          <a:p>
            <a:pPr marL="685800" lvl="1" indent="-342900">
              <a:buFont typeface="Arial" panose="020B0604020202020204" pitchFamily="34" charset="0"/>
              <a:buChar char="•"/>
            </a:pPr>
            <a:r>
              <a:rPr lang="en-US" altLang="en-US" sz="1800"/>
              <a:t>Use lower-case letters (a, b, c) after the year of publication to order the references.</a:t>
            </a:r>
          </a:p>
          <a:p>
            <a:pPr marL="685800" lvl="1" indent="-342900">
              <a:buFont typeface="Courier New" panose="02070309020205020404" pitchFamily="49" charset="0"/>
              <a:buChar char="o"/>
            </a:pPr>
            <a:r>
              <a:rPr lang="en-US" altLang="ja-JP" sz="1800" b="1">
                <a:solidFill>
                  <a:schemeClr val="accent3"/>
                </a:solidFill>
              </a:rPr>
              <a:t>Example: </a:t>
            </a:r>
            <a:r>
              <a:rPr lang="en-US" altLang="en-US" sz="1800">
                <a:solidFill>
                  <a:schemeClr val="accent3"/>
                </a:solidFill>
              </a:rPr>
              <a:t>“Chen’s (2018a) study of bird migration…”</a:t>
            </a:r>
          </a:p>
          <a:p>
            <a:pPr lvl="1"/>
            <a:endParaRPr lang="en-US" altLang="ja-JP" sz="180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a:solidFill>
                <a:schemeClr val="accent3"/>
              </a:solidFill>
            </a:endParaRPr>
          </a:p>
        </p:txBody>
      </p:sp>
      <p:sp>
        <p:nvSpPr>
          <p:cNvPr id="5" name="Title 2">
            <a:extLst>
              <a:ext uri="{FF2B5EF4-FFF2-40B4-BE49-F238E27FC236}">
                <a16:creationId xmlns:a16="http://schemas.microsoft.com/office/drawing/2014/main" id="{638B370B-2889-EF82-1C3F-930F8CEA84B8}"/>
              </a:ext>
            </a:extLst>
          </p:cNvPr>
          <p:cNvSpPr>
            <a:spLocks noGrp="1"/>
          </p:cNvSpPr>
          <p:nvPr>
            <p:ph type="title"/>
          </p:nvPr>
        </p:nvSpPr>
        <p:spPr>
          <a:xfrm>
            <a:off x="351064" y="385004"/>
            <a:ext cx="8450036" cy="589032"/>
          </a:xfrm>
        </p:spPr>
        <p:txBody>
          <a:bodyPr>
            <a:normAutofit fontScale="90000"/>
          </a:bodyPr>
          <a:lstStyle/>
          <a:p>
            <a:r>
              <a:rPr lang="en-US"/>
              <a:t>In-text Citations: Same Last  Name / Author</a:t>
            </a:r>
          </a:p>
        </p:txBody>
      </p:sp>
    </p:spTree>
    <p:extLst>
      <p:ext uri="{BB962C8B-B14F-4D97-AF65-F5344CB8AC3E}">
        <p14:creationId xmlns:p14="http://schemas.microsoft.com/office/powerpoint/2010/main" val="306073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5CD5-1A2D-47C0-6506-616864DDBA00}"/>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13BA972-C6C8-E34C-B5BC-D6C4350538E7}"/>
              </a:ext>
            </a:extLst>
          </p:cNvPr>
          <p:cNvSpPr>
            <a:spLocks noGrp="1"/>
          </p:cNvSpPr>
          <p:nvPr>
            <p:ph type="sldNum" sz="quarter" idx="16"/>
          </p:nvPr>
        </p:nvSpPr>
        <p:spPr/>
        <p:txBody>
          <a:bodyPr/>
          <a:lstStyle/>
          <a:p>
            <a:fld id="{346097E4-2930-9D48-A5CE-AF00B0E70697}" type="slidenum">
              <a:rPr lang="en-US" smtClean="0"/>
              <a:t>32</a:t>
            </a:fld>
            <a:endParaRPr lang="en-US"/>
          </a:p>
        </p:txBody>
      </p:sp>
      <p:sp>
        <p:nvSpPr>
          <p:cNvPr id="4" name="Content Placeholder 1">
            <a:extLst>
              <a:ext uri="{FF2B5EF4-FFF2-40B4-BE49-F238E27FC236}">
                <a16:creationId xmlns:a16="http://schemas.microsoft.com/office/drawing/2014/main" id="{75A8DF60-9CA0-9546-03D9-B8AED3BAC7A3}"/>
              </a:ext>
            </a:extLst>
          </p:cNvPr>
          <p:cNvSpPr txBox="1">
            <a:spLocks/>
          </p:cNvSpPr>
          <p:nvPr/>
        </p:nvSpPr>
        <p:spPr>
          <a:xfrm>
            <a:off x="346982" y="1114699"/>
            <a:ext cx="8450036" cy="503507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a:latin typeface="Franklin Gothic Book"/>
                <a:cs typeface="Tahoma" panose="020B0604030504040204" pitchFamily="34" charset="0"/>
              </a:rPr>
              <a:t>When citing personal communication (interviews, letters, e-mails, etc.):</a:t>
            </a:r>
          </a:p>
          <a:p>
            <a:pPr>
              <a:buFont typeface="Arial" panose="020B0604020202020204" pitchFamily="34" charset="0"/>
              <a:buChar char="•"/>
            </a:pPr>
            <a:r>
              <a:rPr lang="en-US" altLang="en-US" sz="1800">
                <a:latin typeface="Franklin Gothic Book"/>
              </a:rPr>
              <a:t> Include the communicator’</a:t>
            </a:r>
            <a:r>
              <a:rPr lang="en-US" altLang="ja-JP" sz="1800">
                <a:latin typeface="Franklin Gothic Book"/>
                <a:ea typeface="MS Mincho" panose="02020609040205080304" pitchFamily="49" charset="-128"/>
              </a:rPr>
              <a:t>s name, the fact that it was personal communication, and the date of the communication. </a:t>
            </a:r>
          </a:p>
          <a:p>
            <a:endParaRPr lang="en-US" altLang="ja-JP" sz="1800" b="1">
              <a:latin typeface="Franklin Gothic Book"/>
              <a:ea typeface="MS Mincho" panose="02020609040205080304" pitchFamily="49" charset="-128"/>
            </a:endParaRPr>
          </a:p>
          <a:p>
            <a:r>
              <a:rPr lang="en-US" altLang="ja-JP" sz="1800" b="1">
                <a:latin typeface="Franklin Gothic Book"/>
                <a:ea typeface="MS Mincho" panose="02020609040205080304" pitchFamily="49" charset="-128"/>
              </a:rPr>
              <a:t>Narrative citation</a:t>
            </a:r>
          </a:p>
          <a:p>
            <a:endParaRPr lang="en-US" altLang="ja-JP" sz="1800" b="1">
              <a:latin typeface="Franklin Gothic Book"/>
              <a:ea typeface="MS Mincho" panose="02020609040205080304" pitchFamily="49" charset="-128"/>
            </a:endParaRPr>
          </a:p>
          <a:p>
            <a:pPr marL="342900" indent="-342900">
              <a:lnSpc>
                <a:spcPct val="120000"/>
              </a:lnSpc>
              <a:buFont typeface="Arial" panose="020B0604020202020204" pitchFamily="34" charset="0"/>
              <a:buChar char="•"/>
            </a:pPr>
            <a:r>
              <a:rPr lang="en-US" altLang="ja-JP" sz="1800" b="1" u="sng">
                <a:solidFill>
                  <a:schemeClr val="accent3"/>
                </a:solidFill>
                <a:latin typeface="Franklin Gothic Book"/>
                <a:ea typeface="MS Mincho" panose="02020609040205080304" pitchFamily="49" charset="-128"/>
              </a:rPr>
              <a:t>Example</a:t>
            </a:r>
            <a:r>
              <a:rPr lang="en-US" altLang="ja-JP" sz="1800" b="1">
                <a:solidFill>
                  <a:schemeClr val="accent3"/>
                </a:solidFill>
                <a:latin typeface="Franklin Gothic Book"/>
                <a:ea typeface="MS Mincho" panose="02020609040205080304" pitchFamily="49" charset="-128"/>
              </a:rPr>
              <a:t>: </a:t>
            </a:r>
            <a:r>
              <a:rPr lang="en-US" altLang="en-US" sz="1800">
                <a:solidFill>
                  <a:schemeClr val="accent3"/>
                </a:solidFill>
                <a:latin typeface="Franklin Gothic Book"/>
              </a:rPr>
              <a:t>B. E. Anderson (personal communication, January 8, 2020) also claimed that many of her students had difficulties with APA style.</a:t>
            </a:r>
          </a:p>
          <a:p>
            <a:pPr lvl="1">
              <a:lnSpc>
                <a:spcPct val="100000"/>
              </a:lnSpc>
            </a:pPr>
            <a:endParaRPr lang="en-US" altLang="ja-JP" sz="1800" b="1">
              <a:solidFill>
                <a:schemeClr val="accent3"/>
              </a:solidFill>
              <a:latin typeface="Franklin Gothic Book"/>
              <a:ea typeface="MS Mincho" panose="02020609040205080304" pitchFamily="49" charset="-128"/>
            </a:endParaRPr>
          </a:p>
          <a:p>
            <a:r>
              <a:rPr lang="en-US" altLang="ja-JP" sz="1800" b="1">
                <a:latin typeface="Franklin Gothic Book"/>
                <a:ea typeface="MS Mincho" panose="02020609040205080304" pitchFamily="49" charset="-128"/>
              </a:rPr>
              <a:t>Parenthetical citation</a:t>
            </a:r>
          </a:p>
          <a:p>
            <a:endParaRPr lang="en-US" altLang="ja-JP" sz="1800" b="1">
              <a:solidFill>
                <a:schemeClr val="accent3"/>
              </a:solidFill>
              <a:latin typeface="Franklin Gothic Book"/>
              <a:ea typeface="MS Mincho" panose="02020609040205080304" pitchFamily="49" charset="-128"/>
            </a:endParaRPr>
          </a:p>
          <a:p>
            <a:pPr marL="342900" indent="-342900">
              <a:lnSpc>
                <a:spcPct val="120000"/>
              </a:lnSpc>
              <a:buFont typeface="Arial" panose="020B0604020202020204" pitchFamily="34" charset="0"/>
              <a:buChar char="•"/>
            </a:pPr>
            <a:r>
              <a:rPr lang="en-US" altLang="ja-JP" sz="1800" b="1" u="sng">
                <a:solidFill>
                  <a:schemeClr val="accent3"/>
                </a:solidFill>
                <a:latin typeface="Franklin Gothic Book"/>
                <a:ea typeface="MS Mincho" panose="02020609040205080304" pitchFamily="49" charset="-128"/>
              </a:rPr>
              <a:t>Example</a:t>
            </a:r>
            <a:r>
              <a:rPr lang="en-US" altLang="ja-JP" sz="1800" b="1">
                <a:solidFill>
                  <a:schemeClr val="accent3"/>
                </a:solidFill>
                <a:latin typeface="Franklin Gothic Book"/>
                <a:ea typeface="MS Mincho" panose="02020609040205080304" pitchFamily="49" charset="-128"/>
              </a:rPr>
              <a:t>: </a:t>
            </a:r>
            <a:r>
              <a:rPr lang="en-US" altLang="en-US" sz="1800">
                <a:solidFill>
                  <a:schemeClr val="accent3"/>
                </a:solidFill>
                <a:latin typeface="Franklin Gothic Book"/>
              </a:rPr>
              <a:t>One teacher mentioned that many of her students had difficulties with APA style (Anderson, personal communication, January 8, 2020).</a:t>
            </a:r>
          </a:p>
          <a:p>
            <a:endParaRPr lang="en-US" altLang="en-US" sz="1800">
              <a:latin typeface="Franklin Gothic Book"/>
            </a:endParaRPr>
          </a:p>
          <a:p>
            <a:r>
              <a:rPr lang="en-US" altLang="ja-JP" sz="1800" b="1">
                <a:latin typeface="Franklin Gothic Book"/>
                <a:ea typeface="MS Mincho" panose="02020609040205080304" pitchFamily="49" charset="-128"/>
              </a:rPr>
              <a:t>Note: </a:t>
            </a:r>
            <a:r>
              <a:rPr lang="en-US" altLang="ja-JP" sz="1800">
                <a:latin typeface="Franklin Gothic Book"/>
                <a:ea typeface="MS Mincho" panose="02020609040205080304" pitchFamily="49" charset="-128"/>
              </a:rPr>
              <a:t>Do not include personal communication in the reference list.</a:t>
            </a:r>
            <a:endParaRPr lang="en-US" altLang="ja-JP" sz="1800">
              <a:solidFill>
                <a:schemeClr val="accent3"/>
              </a:solidFill>
              <a:latin typeface="Franklin Gothic Book"/>
              <a:ea typeface="MS Mincho" panose="02020609040205080304" pitchFamily="49" charset="-128"/>
            </a:endParaRPr>
          </a:p>
          <a:p>
            <a:pPr marL="685800" lvl="1" indent="-342900">
              <a:buFont typeface="Courier New" panose="02070309020205020404" pitchFamily="49" charset="0"/>
              <a:buChar char="o"/>
            </a:pPr>
            <a:endParaRPr lang="en-US" altLang="en-US" sz="1800">
              <a:solidFill>
                <a:schemeClr val="accent3"/>
              </a:solidFill>
              <a:latin typeface="Franklin Gothic Book"/>
            </a:endParaRPr>
          </a:p>
        </p:txBody>
      </p:sp>
      <p:sp>
        <p:nvSpPr>
          <p:cNvPr id="5" name="Title 2">
            <a:extLst>
              <a:ext uri="{FF2B5EF4-FFF2-40B4-BE49-F238E27FC236}">
                <a16:creationId xmlns:a16="http://schemas.microsoft.com/office/drawing/2014/main" id="{CB496E32-6CC2-8D22-0538-8A40079045E7}"/>
              </a:ext>
            </a:extLst>
          </p:cNvPr>
          <p:cNvSpPr>
            <a:spLocks noGrp="1"/>
          </p:cNvSpPr>
          <p:nvPr>
            <p:ph type="title"/>
          </p:nvPr>
        </p:nvSpPr>
        <p:spPr>
          <a:xfrm>
            <a:off x="351064" y="385004"/>
            <a:ext cx="8450036" cy="589032"/>
          </a:xfrm>
        </p:spPr>
        <p:txBody>
          <a:bodyPr>
            <a:normAutofit fontScale="90000"/>
          </a:bodyPr>
          <a:lstStyle/>
          <a:p>
            <a:r>
              <a:rPr lang="en-US"/>
              <a:t>In-text Citations: Personal Communication</a:t>
            </a:r>
          </a:p>
        </p:txBody>
      </p:sp>
    </p:spTree>
    <p:extLst>
      <p:ext uri="{BB962C8B-B14F-4D97-AF65-F5344CB8AC3E}">
        <p14:creationId xmlns:p14="http://schemas.microsoft.com/office/powerpoint/2010/main" val="335862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C4AA6-C97D-A322-627C-B98D4D8FBC5B}"/>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CBE58019-AF85-EB06-6C0F-B4283875F222}"/>
              </a:ext>
            </a:extLst>
          </p:cNvPr>
          <p:cNvSpPr>
            <a:spLocks noGrp="1"/>
          </p:cNvSpPr>
          <p:nvPr>
            <p:ph type="sldNum" sz="quarter" idx="16"/>
          </p:nvPr>
        </p:nvSpPr>
        <p:spPr/>
        <p:txBody>
          <a:bodyPr/>
          <a:lstStyle/>
          <a:p>
            <a:fld id="{346097E4-2930-9D48-A5CE-AF00B0E70697}" type="slidenum">
              <a:rPr lang="en-US" smtClean="0"/>
              <a:t>33</a:t>
            </a:fld>
            <a:endParaRPr lang="en-US"/>
          </a:p>
        </p:txBody>
      </p:sp>
      <p:sp>
        <p:nvSpPr>
          <p:cNvPr id="4" name="Content Placeholder 1">
            <a:extLst>
              <a:ext uri="{FF2B5EF4-FFF2-40B4-BE49-F238E27FC236}">
                <a16:creationId xmlns:a16="http://schemas.microsoft.com/office/drawing/2014/main" id="{823172A7-6ED8-6FC9-C88D-7FA89100929B}"/>
              </a:ext>
            </a:extLst>
          </p:cNvPr>
          <p:cNvSpPr txBox="1">
            <a:spLocks/>
          </p:cNvSpPr>
          <p:nvPr/>
        </p:nvSpPr>
        <p:spPr>
          <a:xfrm>
            <a:off x="351064" y="1404881"/>
            <a:ext cx="8450036" cy="4454706"/>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a:cs typeface="Tahoma" panose="020B0604030504040204" pitchFamily="34" charset="0"/>
              </a:rPr>
              <a:t>When citing a text with no page numbers (parenthetical citation), use any of the following four methods: </a:t>
            </a:r>
          </a:p>
          <a:p>
            <a:pPr marL="457200" indent="-457200">
              <a:buFont typeface="+mj-lt"/>
              <a:buAutoNum type="arabicPeriod"/>
            </a:pPr>
            <a:r>
              <a:rPr lang="en-US" altLang="en-US" sz="1800"/>
              <a:t>List the heading or section name</a:t>
            </a:r>
            <a:endParaRPr lang="en-US" altLang="en-US" sz="1800">
              <a:cs typeface="Tahoma" panose="020B0604030504040204" pitchFamily="34" charset="0"/>
            </a:endParaRPr>
          </a:p>
          <a:p>
            <a:pPr marL="685800" lvl="1" indent="-342900">
              <a:buFont typeface="Courier New" panose="02070309020205020404" pitchFamily="49" charset="0"/>
              <a:buChar char="o"/>
            </a:pPr>
            <a:r>
              <a:rPr lang="en-US" altLang="ja-JP" sz="1800" b="1" u="sng">
                <a:solidFill>
                  <a:schemeClr val="accent3"/>
                </a:solidFill>
                <a:ea typeface="MS Mincho" panose="02020609040205080304" pitchFamily="49" charset="-128"/>
              </a:rPr>
              <a:t>Example</a:t>
            </a:r>
            <a:r>
              <a:rPr lang="en-US" altLang="ja-JP" sz="1800" b="1">
                <a:solidFill>
                  <a:schemeClr val="accent3"/>
                </a:solidFill>
                <a:ea typeface="MS Mincho" panose="02020609040205080304" pitchFamily="49" charset="-128"/>
              </a:rPr>
              <a:t>: </a:t>
            </a:r>
            <a:r>
              <a:rPr lang="en-US" altLang="en-US" sz="1800">
                <a:solidFill>
                  <a:schemeClr val="accent3"/>
                </a:solidFill>
              </a:rPr>
              <a:t>One scientist noted that “A cup full of kale can help your body out in a number of ways” (London, 2019, Health benefits of kale section). </a:t>
            </a:r>
          </a:p>
          <a:p>
            <a:pPr marL="457200" indent="-457200">
              <a:buFont typeface="+mj-lt"/>
              <a:buAutoNum type="arabicPeriod"/>
            </a:pPr>
            <a:r>
              <a:rPr lang="en-US" altLang="en-US" sz="1800"/>
              <a:t>List the abbreviated heading or section name in quotation marks (if the heading is too long)</a:t>
            </a:r>
            <a:endParaRPr lang="en-US" altLang="en-US" sz="1800">
              <a:cs typeface="Tahoma" panose="020B0604030504040204" pitchFamily="34" charset="0"/>
            </a:endParaRPr>
          </a:p>
          <a:p>
            <a:pPr marL="685800" lvl="1" indent="-330200">
              <a:buFont typeface="Courier New" panose="02070309020205020404" pitchFamily="49" charset="0"/>
              <a:buChar char="o"/>
            </a:pPr>
            <a:r>
              <a:rPr lang="en-US" altLang="ja-JP" sz="1800" b="1" u="sng">
                <a:solidFill>
                  <a:schemeClr val="accent3"/>
                </a:solidFill>
                <a:ea typeface="MS Mincho" panose="02020609040205080304" pitchFamily="49" charset="-128"/>
              </a:rPr>
              <a:t>Example</a:t>
            </a:r>
            <a:r>
              <a:rPr lang="en-US" altLang="ja-JP" sz="1800" b="1">
                <a:solidFill>
                  <a:schemeClr val="accent3"/>
                </a:solidFill>
                <a:ea typeface="MS Mincho" panose="02020609040205080304" pitchFamily="49" charset="-128"/>
              </a:rPr>
              <a:t>: </a:t>
            </a:r>
            <a:r>
              <a:rPr lang="en-US" altLang="en-US" sz="1800">
                <a:solidFill>
                  <a:schemeClr val="accent3"/>
                </a:solidFill>
              </a:rPr>
              <a:t>One scientist noted that “A cup full of kale can help your body out in a number of ways” (London, 2019, “Health benefits” section). </a:t>
            </a:r>
          </a:p>
          <a:p>
            <a:pPr marL="457200" indent="-457200">
              <a:buFont typeface="+mj-lt"/>
              <a:buAutoNum type="arabicPeriod"/>
            </a:pPr>
            <a:r>
              <a:rPr lang="en-US" altLang="en-US" sz="1800"/>
              <a:t>List the the paragraph number</a:t>
            </a:r>
            <a:endParaRPr lang="en-US" altLang="en-US" sz="1800">
              <a:cs typeface="Tahoma" panose="020B0604030504040204" pitchFamily="34" charset="0"/>
            </a:endParaRPr>
          </a:p>
          <a:p>
            <a:pPr marL="685800" lvl="1" indent="-342900">
              <a:buFont typeface="Courier New" panose="02070309020205020404" pitchFamily="49" charset="0"/>
              <a:buChar char="o"/>
            </a:pPr>
            <a:r>
              <a:rPr lang="en-US" altLang="ja-JP" sz="1800" b="1" u="sng">
                <a:solidFill>
                  <a:schemeClr val="accent3"/>
                </a:solidFill>
                <a:ea typeface="MS Mincho" panose="02020609040205080304" pitchFamily="49" charset="-128"/>
              </a:rPr>
              <a:t>Example</a:t>
            </a:r>
            <a:r>
              <a:rPr lang="en-US" altLang="ja-JP" sz="1800" b="1">
                <a:solidFill>
                  <a:schemeClr val="accent3"/>
                </a:solidFill>
                <a:ea typeface="MS Mincho" panose="02020609040205080304" pitchFamily="49" charset="-128"/>
              </a:rPr>
              <a:t>: </a:t>
            </a:r>
            <a:r>
              <a:rPr lang="en-US" altLang="en-US" sz="1800">
                <a:solidFill>
                  <a:schemeClr val="accent3"/>
                </a:solidFill>
              </a:rPr>
              <a:t>One scientist noted that “A cup full of kale can help your body out in a number of ways” (London, 2019, para. 2). </a:t>
            </a:r>
          </a:p>
          <a:p>
            <a:pPr marL="457200" indent="-457200">
              <a:buFont typeface="+mj-lt"/>
              <a:buAutoNum type="arabicPeriod"/>
            </a:pPr>
            <a:r>
              <a:rPr lang="en-US" altLang="en-US" sz="1800"/>
              <a:t>List the heading or section name and the paragraph number </a:t>
            </a:r>
          </a:p>
          <a:p>
            <a:pPr marL="742950" lvl="1" indent="-387350">
              <a:buFont typeface="Courier New" panose="02070309020205020404" pitchFamily="49" charset="0"/>
              <a:buChar char="o"/>
            </a:pPr>
            <a:r>
              <a:rPr lang="en-US" altLang="ja-JP" sz="1800" b="1" u="sng">
                <a:solidFill>
                  <a:schemeClr val="accent3"/>
                </a:solidFill>
                <a:ea typeface="MS Mincho" panose="02020609040205080304" pitchFamily="49" charset="-128"/>
              </a:rPr>
              <a:t>Example</a:t>
            </a:r>
            <a:r>
              <a:rPr lang="en-US" altLang="ja-JP" sz="1800" b="1">
                <a:solidFill>
                  <a:schemeClr val="accent3"/>
                </a:solidFill>
                <a:ea typeface="MS Mincho" panose="02020609040205080304" pitchFamily="49" charset="-128"/>
              </a:rPr>
              <a:t>: </a:t>
            </a:r>
            <a:r>
              <a:rPr lang="en-US" altLang="en-US" sz="1800">
                <a:solidFill>
                  <a:schemeClr val="accent3"/>
                </a:solidFill>
              </a:rPr>
              <a:t>One scientist noted that “A cup full of kale can help your body out in a number of ways” (London, 2019, Health benefits of kale section, para. 2). </a:t>
            </a:r>
          </a:p>
        </p:txBody>
      </p:sp>
      <p:sp>
        <p:nvSpPr>
          <p:cNvPr id="5" name="Title 2">
            <a:extLst>
              <a:ext uri="{FF2B5EF4-FFF2-40B4-BE49-F238E27FC236}">
                <a16:creationId xmlns:a16="http://schemas.microsoft.com/office/drawing/2014/main" id="{70FC6019-07B5-81B9-1EBA-827215C1D5B0}"/>
              </a:ext>
            </a:extLst>
          </p:cNvPr>
          <p:cNvSpPr>
            <a:spLocks noGrp="1"/>
          </p:cNvSpPr>
          <p:nvPr>
            <p:ph type="title"/>
          </p:nvPr>
        </p:nvSpPr>
        <p:spPr>
          <a:xfrm>
            <a:off x="351064" y="385004"/>
            <a:ext cx="8450036" cy="589032"/>
          </a:xfrm>
        </p:spPr>
        <p:txBody>
          <a:bodyPr>
            <a:normAutofit fontScale="90000"/>
          </a:bodyPr>
          <a:lstStyle/>
          <a:p>
            <a:r>
              <a:rPr lang="en-US"/>
              <a:t>In-text Citations: No Page Numbers</a:t>
            </a:r>
          </a:p>
        </p:txBody>
      </p:sp>
    </p:spTree>
    <p:extLst>
      <p:ext uri="{BB962C8B-B14F-4D97-AF65-F5344CB8AC3E}">
        <p14:creationId xmlns:p14="http://schemas.microsoft.com/office/powerpoint/2010/main" val="4243573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7C58-57BC-C62B-40C6-33087FDD365A}"/>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42BB0447-EB92-E2B5-E70C-459AE274B9FF}"/>
              </a:ext>
            </a:extLst>
          </p:cNvPr>
          <p:cNvSpPr>
            <a:spLocks noGrp="1"/>
          </p:cNvSpPr>
          <p:nvPr>
            <p:ph type="sldNum" sz="quarter" idx="16"/>
          </p:nvPr>
        </p:nvSpPr>
        <p:spPr/>
        <p:txBody>
          <a:bodyPr/>
          <a:lstStyle/>
          <a:p>
            <a:fld id="{346097E4-2930-9D48-A5CE-AF00B0E70697}" type="slidenum">
              <a:rPr lang="en-US" smtClean="0"/>
              <a:t>34</a:t>
            </a:fld>
            <a:endParaRPr lang="en-US"/>
          </a:p>
        </p:txBody>
      </p:sp>
      <p:sp>
        <p:nvSpPr>
          <p:cNvPr id="4" name="Content Placeholder 1">
            <a:extLst>
              <a:ext uri="{FF2B5EF4-FFF2-40B4-BE49-F238E27FC236}">
                <a16:creationId xmlns:a16="http://schemas.microsoft.com/office/drawing/2014/main" id="{5455BB4B-73D8-3380-D000-3263A3ED184D}"/>
              </a:ext>
            </a:extLst>
          </p:cNvPr>
          <p:cNvSpPr txBox="1">
            <a:spLocks/>
          </p:cNvSpPr>
          <p:nvPr/>
        </p:nvSpPr>
        <p:spPr>
          <a:xfrm>
            <a:off x="351064" y="1404880"/>
            <a:ext cx="8450036" cy="46859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b="1">
                <a:cs typeface="Tahoma" panose="020B0604030504040204" pitchFamily="34" charset="0"/>
              </a:rPr>
              <a:t>When citing a text with no page numbers (narrative citation), use any of the following four methods: </a:t>
            </a:r>
          </a:p>
          <a:p>
            <a:pPr marL="457200" indent="-457200">
              <a:buFont typeface="+mj-lt"/>
              <a:buAutoNum type="arabicPeriod"/>
            </a:pPr>
            <a:r>
              <a:rPr lang="en-US" altLang="en-US" sz="1800"/>
              <a:t>List the heading or section name</a:t>
            </a:r>
            <a:endParaRPr lang="en-US" altLang="en-US" sz="1800">
              <a:cs typeface="Tahoma" panose="020B0604030504040204" pitchFamily="34" charset="0"/>
            </a:endParaRPr>
          </a:p>
          <a:p>
            <a:pPr marL="685800" lvl="1" indent="-342900">
              <a:buFont typeface="Courier New" panose="02070309020205020404" pitchFamily="49" charset="0"/>
              <a:buChar char="o"/>
            </a:pPr>
            <a:r>
              <a:rPr lang="en-US" altLang="ja-JP" sz="1800" b="1" u="sng">
                <a:solidFill>
                  <a:schemeClr val="accent3"/>
                </a:solidFill>
                <a:ea typeface="MS Mincho" panose="02020609040205080304" pitchFamily="49" charset="-128"/>
              </a:rPr>
              <a:t>Example</a:t>
            </a:r>
            <a:r>
              <a:rPr lang="en-US" altLang="ja-JP" sz="1800" b="1">
                <a:solidFill>
                  <a:schemeClr val="accent3"/>
                </a:solidFill>
                <a:ea typeface="MS Mincho" panose="02020609040205080304" pitchFamily="49" charset="-128"/>
              </a:rPr>
              <a:t>: </a:t>
            </a:r>
            <a:r>
              <a:rPr lang="en-US" altLang="en-US" sz="1800">
                <a:solidFill>
                  <a:schemeClr val="accent3"/>
                </a:solidFill>
              </a:rPr>
              <a:t>Scientist Jaclyn London (2019, Health benefits of kale section) noted 	that “A cup full of kale can help your body out in a number of ways.”</a:t>
            </a:r>
          </a:p>
          <a:p>
            <a:pPr marL="457200" indent="-457200">
              <a:buFont typeface="+mj-lt"/>
              <a:buAutoNum type="arabicPeriod"/>
            </a:pPr>
            <a:r>
              <a:rPr lang="en-US" altLang="en-US" sz="1800"/>
              <a:t>List the abbreviated heading or section name in quotation marks (if the heading is too long)</a:t>
            </a:r>
            <a:endParaRPr lang="en-US" altLang="en-US" sz="1800">
              <a:cs typeface="Tahoma" panose="020B0604030504040204" pitchFamily="34" charset="0"/>
            </a:endParaRPr>
          </a:p>
          <a:p>
            <a:pPr marL="685800" lvl="1" indent="-342900">
              <a:buFont typeface="Courier New" panose="02070309020205020404" pitchFamily="49" charset="0"/>
              <a:buChar char="o"/>
            </a:pPr>
            <a:r>
              <a:rPr lang="en-US" altLang="ja-JP" sz="1800" b="1" u="sng">
                <a:solidFill>
                  <a:schemeClr val="accent3"/>
                </a:solidFill>
                <a:ea typeface="MS Mincho" panose="02020609040205080304" pitchFamily="49" charset="-128"/>
              </a:rPr>
              <a:t>Example</a:t>
            </a:r>
            <a:r>
              <a:rPr lang="en-US" altLang="ja-JP" sz="1800" b="1">
                <a:solidFill>
                  <a:schemeClr val="accent3"/>
                </a:solidFill>
                <a:ea typeface="MS Mincho" panose="02020609040205080304" pitchFamily="49" charset="-128"/>
              </a:rPr>
              <a:t>: </a:t>
            </a:r>
            <a:r>
              <a:rPr lang="en-US" altLang="en-US" sz="1800">
                <a:solidFill>
                  <a:schemeClr val="accent3"/>
                </a:solidFill>
              </a:rPr>
              <a:t>Scientist Jaclyn London (2019, “Health benefits” section) noted that “A cup full of kale can help your body out in a number of ways.” </a:t>
            </a:r>
          </a:p>
          <a:p>
            <a:pPr marL="457200" indent="-457200">
              <a:buFont typeface="+mj-lt"/>
              <a:buAutoNum type="arabicPeriod"/>
            </a:pPr>
            <a:r>
              <a:rPr lang="en-US" altLang="en-US" sz="1800"/>
              <a:t>List the the paragraph number</a:t>
            </a:r>
            <a:endParaRPr lang="en-US" altLang="en-US" sz="1800">
              <a:cs typeface="Tahoma" panose="020B0604030504040204" pitchFamily="34" charset="0"/>
            </a:endParaRPr>
          </a:p>
          <a:p>
            <a:pPr marL="685800" lvl="1" indent="-330200">
              <a:buFont typeface="Courier New" panose="02070309020205020404" pitchFamily="49" charset="0"/>
              <a:buChar char="o"/>
            </a:pPr>
            <a:r>
              <a:rPr lang="en-US" altLang="ja-JP" sz="1800" b="1" u="sng">
                <a:solidFill>
                  <a:schemeClr val="accent3"/>
                </a:solidFill>
                <a:ea typeface="MS Mincho" panose="02020609040205080304" pitchFamily="49" charset="-128"/>
              </a:rPr>
              <a:t>Example</a:t>
            </a:r>
            <a:r>
              <a:rPr lang="en-US" altLang="ja-JP" sz="1800" b="1">
                <a:solidFill>
                  <a:schemeClr val="accent3"/>
                </a:solidFill>
                <a:ea typeface="MS Mincho" panose="02020609040205080304" pitchFamily="49" charset="-128"/>
              </a:rPr>
              <a:t>: </a:t>
            </a:r>
            <a:r>
              <a:rPr lang="en-US" altLang="en-US" sz="1800">
                <a:solidFill>
                  <a:schemeClr val="accent3"/>
                </a:solidFill>
              </a:rPr>
              <a:t>Scientist Jaclyn London (2019, para. 2) noted that “A cup full of kale can help your body out in a number of ways.” </a:t>
            </a:r>
          </a:p>
          <a:p>
            <a:pPr marL="457200" indent="-457200">
              <a:buFont typeface="+mj-lt"/>
              <a:buAutoNum type="arabicPeriod"/>
            </a:pPr>
            <a:r>
              <a:rPr lang="en-US" altLang="en-US" sz="1800"/>
              <a:t>List the heading or section name and the paragraph number </a:t>
            </a:r>
          </a:p>
          <a:p>
            <a:pPr marL="742950" lvl="1" indent="-387350">
              <a:buFont typeface="Courier New" panose="02070309020205020404" pitchFamily="49" charset="0"/>
              <a:buChar char="o"/>
            </a:pPr>
            <a:r>
              <a:rPr lang="en-US" altLang="ja-JP" sz="1800" b="1" u="sng">
                <a:solidFill>
                  <a:schemeClr val="accent3"/>
                </a:solidFill>
                <a:ea typeface="MS Mincho" panose="02020609040205080304" pitchFamily="49" charset="-128"/>
              </a:rPr>
              <a:t>Example</a:t>
            </a:r>
            <a:r>
              <a:rPr lang="en-US" altLang="ja-JP" sz="1800" b="1">
                <a:solidFill>
                  <a:schemeClr val="accent3"/>
                </a:solidFill>
                <a:ea typeface="MS Mincho" panose="02020609040205080304" pitchFamily="49" charset="-128"/>
              </a:rPr>
              <a:t>: </a:t>
            </a:r>
            <a:r>
              <a:rPr lang="en-US" altLang="en-US" sz="1800">
                <a:solidFill>
                  <a:schemeClr val="accent3"/>
                </a:solidFill>
              </a:rPr>
              <a:t>Scientist Jaclyn London (2019, Health benefits of kale section, para. 2) noted that “A cup full of kale can help your body out in a number of ways.” </a:t>
            </a:r>
          </a:p>
        </p:txBody>
      </p:sp>
      <p:sp>
        <p:nvSpPr>
          <p:cNvPr id="5" name="Title 2">
            <a:extLst>
              <a:ext uri="{FF2B5EF4-FFF2-40B4-BE49-F238E27FC236}">
                <a16:creationId xmlns:a16="http://schemas.microsoft.com/office/drawing/2014/main" id="{6CCD38F1-DA2E-2CD5-A437-C7ABA5595188}"/>
              </a:ext>
            </a:extLst>
          </p:cNvPr>
          <p:cNvSpPr>
            <a:spLocks noGrp="1"/>
          </p:cNvSpPr>
          <p:nvPr>
            <p:ph type="title"/>
          </p:nvPr>
        </p:nvSpPr>
        <p:spPr>
          <a:xfrm>
            <a:off x="351064" y="385004"/>
            <a:ext cx="8450036" cy="589032"/>
          </a:xfrm>
        </p:spPr>
        <p:txBody>
          <a:bodyPr>
            <a:normAutofit fontScale="90000"/>
          </a:bodyPr>
          <a:lstStyle/>
          <a:p>
            <a:r>
              <a:rPr lang="en-US"/>
              <a:t>In-text Citations: No Page Numbers</a:t>
            </a:r>
          </a:p>
        </p:txBody>
      </p:sp>
    </p:spTree>
    <p:extLst>
      <p:ext uri="{BB962C8B-B14F-4D97-AF65-F5344CB8AC3E}">
        <p14:creationId xmlns:p14="http://schemas.microsoft.com/office/powerpoint/2010/main" val="3067913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A20E0AE-84B0-39D6-BC77-F630E1106B00}"/>
              </a:ext>
            </a:extLst>
          </p:cNvPr>
          <p:cNvSpPr>
            <a:spLocks noGrp="1"/>
          </p:cNvSpPr>
          <p:nvPr>
            <p:ph type="body" sz="quarter" idx="11"/>
          </p:nvPr>
        </p:nvSpPr>
        <p:spPr/>
        <p:txBody>
          <a:bodyPr vert="horz" lIns="91440" tIns="45720" rIns="91440" bIns="45720" rtlCol="0" anchor="t">
            <a:noAutofit/>
          </a:bodyPr>
          <a:lstStyle/>
          <a:p>
            <a:r>
              <a:rPr lang="en-US" altLang="en-US" sz="1800" b="1">
                <a:latin typeface="+mn-lt"/>
              </a:rPr>
              <a:t>APA uses a system of five heading levels </a:t>
            </a:r>
            <a:r>
              <a:rPr lang="en-US" altLang="en-US" sz="1800" i="1">
                <a:latin typeface="+mn-lt"/>
              </a:rPr>
              <a:t>(taken directly from the APA Publication Manual, 7</a:t>
            </a:r>
            <a:r>
              <a:rPr lang="en-US" altLang="en-US" sz="1800" i="1" baseline="30000">
                <a:latin typeface="+mn-lt"/>
              </a:rPr>
              <a:t>th</a:t>
            </a:r>
            <a:r>
              <a:rPr lang="en-US" altLang="en-US" sz="1800" i="1">
                <a:latin typeface="+mn-lt"/>
              </a:rPr>
              <a:t> edition):</a:t>
            </a:r>
          </a:p>
          <a:p>
            <a:endParaRPr lang="en-US"/>
          </a:p>
        </p:txBody>
      </p:sp>
      <p:sp>
        <p:nvSpPr>
          <p:cNvPr id="9" name="Title 8">
            <a:extLst>
              <a:ext uri="{FF2B5EF4-FFF2-40B4-BE49-F238E27FC236}">
                <a16:creationId xmlns:a16="http://schemas.microsoft.com/office/drawing/2014/main" id="{AAC97F15-AFC5-47EC-9031-052F1DA16D2A}"/>
              </a:ext>
            </a:extLst>
          </p:cNvPr>
          <p:cNvSpPr>
            <a:spLocks noGrp="1"/>
          </p:cNvSpPr>
          <p:nvPr>
            <p:ph type="title"/>
          </p:nvPr>
        </p:nvSpPr>
        <p:spPr/>
        <p:txBody>
          <a:bodyPr>
            <a:normAutofit fontScale="90000"/>
          </a:bodyPr>
          <a:lstStyle/>
          <a:p>
            <a:r>
              <a:rPr lang="en-US"/>
              <a:t>Headings</a:t>
            </a:r>
          </a:p>
        </p:txBody>
      </p:sp>
      <p:sp>
        <p:nvSpPr>
          <p:cNvPr id="8" name="Slide Number Placeholder 7">
            <a:extLst>
              <a:ext uri="{FF2B5EF4-FFF2-40B4-BE49-F238E27FC236}">
                <a16:creationId xmlns:a16="http://schemas.microsoft.com/office/drawing/2014/main" id="{611252A4-CE7A-BAA7-C507-C0577E63AB47}"/>
              </a:ext>
            </a:extLst>
          </p:cNvPr>
          <p:cNvSpPr>
            <a:spLocks noGrp="1"/>
          </p:cNvSpPr>
          <p:nvPr>
            <p:ph type="sldNum" sz="quarter" idx="12"/>
          </p:nvPr>
        </p:nvSpPr>
        <p:spPr/>
        <p:txBody>
          <a:bodyPr/>
          <a:lstStyle/>
          <a:p>
            <a:fld id="{346097E4-2930-9D48-A5CE-AF00B0E70697}" type="slidenum">
              <a:rPr lang="en-US" smtClean="0"/>
              <a:t>35</a:t>
            </a:fld>
            <a:endParaRPr lang="en-US"/>
          </a:p>
        </p:txBody>
      </p:sp>
      <p:graphicFrame>
        <p:nvGraphicFramePr>
          <p:cNvPr id="12" name="Table 11">
            <a:extLst>
              <a:ext uri="{FF2B5EF4-FFF2-40B4-BE49-F238E27FC236}">
                <a16:creationId xmlns:a16="http://schemas.microsoft.com/office/drawing/2014/main" id="{A7A1902F-0196-4495-AD6D-B2B1395F8B9B}"/>
              </a:ext>
            </a:extLst>
          </p:cNvPr>
          <p:cNvGraphicFramePr>
            <a:graphicFrameLocks noGrp="1"/>
          </p:cNvGraphicFramePr>
          <p:nvPr>
            <p:extLst>
              <p:ext uri="{D42A27DB-BD31-4B8C-83A1-F6EECF244321}">
                <p14:modId xmlns:p14="http://schemas.microsoft.com/office/powerpoint/2010/main" val="4279328751"/>
              </p:ext>
            </p:extLst>
          </p:nvPr>
        </p:nvGraphicFramePr>
        <p:xfrm>
          <a:off x="486530" y="1772719"/>
          <a:ext cx="7912403" cy="4217446"/>
        </p:xfrm>
        <a:graphic>
          <a:graphicData uri="http://schemas.openxmlformats.org/drawingml/2006/table">
            <a:tbl>
              <a:tblPr firstRow="1" bandRow="1">
                <a:tableStyleId>{5C22544A-7EE6-4342-B048-85BDC9FD1C3A}</a:tableStyleId>
              </a:tblPr>
              <a:tblGrid>
                <a:gridCol w="1032304">
                  <a:extLst>
                    <a:ext uri="{9D8B030D-6E8A-4147-A177-3AD203B41FA5}">
                      <a16:colId xmlns:a16="http://schemas.microsoft.com/office/drawing/2014/main" val="1665689997"/>
                    </a:ext>
                  </a:extLst>
                </a:gridCol>
                <a:gridCol w="6880099">
                  <a:extLst>
                    <a:ext uri="{9D8B030D-6E8A-4147-A177-3AD203B41FA5}">
                      <a16:colId xmlns:a16="http://schemas.microsoft.com/office/drawing/2014/main" val="2532476178"/>
                    </a:ext>
                  </a:extLst>
                </a:gridCol>
              </a:tblGrid>
              <a:tr h="508523">
                <a:tc>
                  <a:txBody>
                    <a:bodyPr/>
                    <a:lstStyle/>
                    <a:p>
                      <a:endParaRPr lang="en-US" sz="1800"/>
                    </a:p>
                  </a:txBody>
                  <a:tcPr/>
                </a:tc>
                <a:tc>
                  <a:txBody>
                    <a:bodyPr/>
                    <a:lstStyle/>
                    <a:p>
                      <a:r>
                        <a:rPr lang="en-US" sz="1800"/>
                        <a:t>APA Headings</a:t>
                      </a:r>
                    </a:p>
                  </a:txBody>
                  <a:tcPr/>
                </a:tc>
                <a:extLst>
                  <a:ext uri="{0D108BD9-81ED-4DB2-BD59-A6C34878D82A}">
                    <a16:rowId xmlns:a16="http://schemas.microsoft.com/office/drawing/2014/main" val="3233131826"/>
                  </a:ext>
                </a:extLst>
              </a:tr>
              <a:tr h="508523">
                <a:tc>
                  <a:txBody>
                    <a:bodyPr/>
                    <a:lstStyle/>
                    <a:p>
                      <a:r>
                        <a:rPr lang="en-US" sz="1800" b="1"/>
                        <a:t>Level</a:t>
                      </a:r>
                    </a:p>
                  </a:txBody>
                  <a:tcPr/>
                </a:tc>
                <a:tc>
                  <a:txBody>
                    <a:bodyPr/>
                    <a:lstStyle/>
                    <a:p>
                      <a:r>
                        <a:rPr lang="en-US" sz="1800" b="1"/>
                        <a:t>Format</a:t>
                      </a:r>
                    </a:p>
                  </a:txBody>
                  <a:tcPr/>
                </a:tc>
                <a:extLst>
                  <a:ext uri="{0D108BD9-81ED-4DB2-BD59-A6C34878D82A}">
                    <a16:rowId xmlns:a16="http://schemas.microsoft.com/office/drawing/2014/main" val="4043016052"/>
                  </a:ext>
                </a:extLst>
              </a:tr>
              <a:tr h="549870">
                <a:tc>
                  <a:txBody>
                    <a:bodyPr/>
                    <a:lstStyle/>
                    <a:p>
                      <a:r>
                        <a:rPr lang="en-US" sz="1800"/>
                        <a:t>1</a:t>
                      </a:r>
                    </a:p>
                  </a:txBody>
                  <a:tcPr/>
                </a:tc>
                <a:tc>
                  <a:txBody>
                    <a:bodyPr/>
                    <a:lstStyle/>
                    <a:p>
                      <a:pPr algn="ctr"/>
                      <a:r>
                        <a:rPr lang="en-US" sz="1800" b="1">
                          <a:latin typeface="+mn-lt"/>
                          <a:cs typeface="Times New Roman" panose="02020603050405020304" pitchFamily="18" charset="0"/>
                        </a:rPr>
                        <a:t>Centered,</a:t>
                      </a:r>
                      <a:r>
                        <a:rPr lang="en-US" sz="1800" b="1" baseline="0">
                          <a:latin typeface="+mn-lt"/>
                          <a:cs typeface="Times New Roman" panose="02020603050405020304" pitchFamily="18" charset="0"/>
                        </a:rPr>
                        <a:t> Bold, Title Case Headings</a:t>
                      </a:r>
                      <a:endParaRPr lang="en-US" sz="1800" b="1" baseline="0">
                        <a:latin typeface="+mn-lt"/>
                        <a:cs typeface="Times New Roman"/>
                      </a:endParaRPr>
                    </a:p>
                    <a:p>
                      <a:pPr indent="457200" algn="l"/>
                      <a:r>
                        <a:rPr lang="en-US" sz="1800" b="0" baseline="0">
                          <a:latin typeface="+mn-lt"/>
                          <a:cs typeface="Times New Roman"/>
                        </a:rPr>
                        <a:t>Text begins a new paragraph.</a:t>
                      </a:r>
                    </a:p>
                  </a:txBody>
                  <a:tcPr/>
                </a:tc>
                <a:extLst>
                  <a:ext uri="{0D108BD9-81ED-4DB2-BD59-A6C34878D82A}">
                    <a16:rowId xmlns:a16="http://schemas.microsoft.com/office/drawing/2014/main" val="1617543380"/>
                  </a:ext>
                </a:extLst>
              </a:tr>
              <a:tr h="549870">
                <a:tc>
                  <a:txBody>
                    <a:bodyPr/>
                    <a:lstStyle/>
                    <a:p>
                      <a:r>
                        <a:rPr lang="en-US" sz="1800"/>
                        <a:t>2</a:t>
                      </a:r>
                    </a:p>
                  </a:txBody>
                  <a:tcPr/>
                </a:tc>
                <a:tc>
                  <a:txBody>
                    <a:bodyPr/>
                    <a:lstStyle/>
                    <a:p>
                      <a:r>
                        <a:rPr lang="en-US" sz="1800" b="1">
                          <a:latin typeface="+mn-lt"/>
                          <a:cs typeface="Times New Roman" panose="02020603050405020304" pitchFamily="18" charset="0"/>
                        </a:rPr>
                        <a:t>Flush Left, Bold,</a:t>
                      </a:r>
                      <a:r>
                        <a:rPr lang="en-US" sz="1800" b="1" baseline="0">
                          <a:latin typeface="+mn-lt"/>
                          <a:cs typeface="Times New Roman" panose="02020603050405020304" pitchFamily="18" charset="0"/>
                        </a:rPr>
                        <a:t> Title Case Heading</a:t>
                      </a:r>
                      <a:endParaRPr lang="en-US" sz="1800" b="1" baseline="0">
                        <a:latin typeface="+mn-lt"/>
                        <a:cs typeface="Times New Roman"/>
                      </a:endParaRPr>
                    </a:p>
                    <a:p>
                      <a:pPr indent="457200"/>
                      <a:r>
                        <a:rPr lang="en-US" sz="1800" b="0" baseline="0">
                          <a:latin typeface="+mn-lt"/>
                          <a:cs typeface="Times New Roman"/>
                        </a:rPr>
                        <a:t>Text begins as a new paragraph.</a:t>
                      </a:r>
                      <a:endParaRPr lang="en-US" sz="1800" b="0">
                        <a:latin typeface="+mn-lt"/>
                        <a:cs typeface="Times New Roman"/>
                      </a:endParaRPr>
                    </a:p>
                  </a:txBody>
                  <a:tcPr/>
                </a:tc>
                <a:extLst>
                  <a:ext uri="{0D108BD9-81ED-4DB2-BD59-A6C34878D82A}">
                    <a16:rowId xmlns:a16="http://schemas.microsoft.com/office/drawing/2014/main" val="1266817821"/>
                  </a:ext>
                </a:extLst>
              </a:tr>
              <a:tr h="549870">
                <a:tc>
                  <a:txBody>
                    <a:bodyPr/>
                    <a:lstStyle/>
                    <a:p>
                      <a:r>
                        <a:rPr lang="en-US" sz="1800"/>
                        <a:t>3</a:t>
                      </a:r>
                    </a:p>
                  </a:txBody>
                  <a:tcPr/>
                </a:tc>
                <a:tc>
                  <a:txBody>
                    <a:bodyPr/>
                    <a:lstStyle/>
                    <a:p>
                      <a:r>
                        <a:rPr lang="en-US" sz="1800" b="1">
                          <a:latin typeface="+mn-lt"/>
                          <a:cs typeface="Times New Roman" panose="02020603050405020304" pitchFamily="18" charset="0"/>
                        </a:rPr>
                        <a:t>Flush Left,</a:t>
                      </a:r>
                      <a:r>
                        <a:rPr lang="en-US" sz="1800" b="1" baseline="0">
                          <a:latin typeface="+mn-lt"/>
                          <a:cs typeface="Times New Roman" panose="02020603050405020304" pitchFamily="18" charset="0"/>
                        </a:rPr>
                        <a:t> </a:t>
                      </a:r>
                      <a:r>
                        <a:rPr lang="en-US" sz="1800" b="1" i="1" baseline="0">
                          <a:latin typeface="+mn-lt"/>
                          <a:cs typeface="Times New Roman" panose="02020603050405020304" pitchFamily="18" charset="0"/>
                        </a:rPr>
                        <a:t>Bold Italic, Title Case Heading</a:t>
                      </a:r>
                      <a:endParaRPr lang="en-US" sz="1800" b="1" i="1" baseline="0">
                        <a:latin typeface="+mn-lt"/>
                        <a:cs typeface="Times New Roman"/>
                      </a:endParaRPr>
                    </a:p>
                    <a:p>
                      <a:pPr indent="457200"/>
                      <a:r>
                        <a:rPr lang="en-US" sz="1800" b="0" i="0" baseline="0">
                          <a:latin typeface="+mn-lt"/>
                          <a:cs typeface="Times New Roman"/>
                        </a:rPr>
                        <a:t>Text begins as a new paragraph.</a:t>
                      </a:r>
                      <a:endParaRPr lang="en-US" sz="1800" b="0" i="0">
                        <a:latin typeface="+mn-lt"/>
                        <a:cs typeface="Times New Roman"/>
                      </a:endParaRPr>
                    </a:p>
                  </a:txBody>
                  <a:tcPr/>
                </a:tc>
                <a:extLst>
                  <a:ext uri="{0D108BD9-81ED-4DB2-BD59-A6C34878D82A}">
                    <a16:rowId xmlns:a16="http://schemas.microsoft.com/office/drawing/2014/main" val="2822138558"/>
                  </a:ext>
                </a:extLst>
              </a:tr>
              <a:tr h="549870">
                <a:tc>
                  <a:txBody>
                    <a:bodyPr/>
                    <a:lstStyle/>
                    <a:p>
                      <a:r>
                        <a:rPr lang="en-US" sz="1800"/>
                        <a:t>4</a:t>
                      </a:r>
                    </a:p>
                  </a:txBody>
                  <a:tcPr/>
                </a:tc>
                <a:tc>
                  <a:txBody>
                    <a:bodyPr/>
                    <a:lstStyle/>
                    <a:p>
                      <a:pPr marL="0" indent="231775">
                        <a:tabLst/>
                      </a:pPr>
                      <a:r>
                        <a:rPr lang="en-US" sz="1800" b="1" i="0">
                          <a:latin typeface="+mn-lt"/>
                          <a:cs typeface="Times New Roman"/>
                        </a:rPr>
                        <a:t>Indented,</a:t>
                      </a:r>
                      <a:r>
                        <a:rPr lang="en-US" sz="1800" b="1" i="0" baseline="0">
                          <a:latin typeface="+mn-lt"/>
                          <a:cs typeface="Times New Roman"/>
                        </a:rPr>
                        <a:t> Bold, Title Case Heading, Ending with a Period. </a:t>
                      </a:r>
                      <a:r>
                        <a:rPr lang="en-US" sz="1800" b="0" i="0" baseline="0">
                          <a:latin typeface="+mn-lt"/>
                          <a:cs typeface="Times New Roman"/>
                        </a:rPr>
                        <a:t>Text begins on the same line and continues as a regular paragraph.</a:t>
                      </a:r>
                      <a:endParaRPr lang="en-US" sz="1800">
                        <a:latin typeface="+mn-lt"/>
                        <a:cs typeface="Times New Roman"/>
                      </a:endParaRPr>
                    </a:p>
                  </a:txBody>
                  <a:tcPr/>
                </a:tc>
                <a:extLst>
                  <a:ext uri="{0D108BD9-81ED-4DB2-BD59-A6C34878D82A}">
                    <a16:rowId xmlns:a16="http://schemas.microsoft.com/office/drawing/2014/main" val="2958797113"/>
                  </a:ext>
                </a:extLst>
              </a:tr>
              <a:tr h="549870">
                <a:tc>
                  <a:txBody>
                    <a:bodyPr/>
                    <a:lstStyle/>
                    <a:p>
                      <a:r>
                        <a:rPr lang="en-US" sz="1800"/>
                        <a:t>5</a:t>
                      </a:r>
                    </a:p>
                  </a:txBody>
                  <a:tcPr/>
                </a:tc>
                <a:tc>
                  <a:txBody>
                    <a:bodyPr/>
                    <a:lstStyle/>
                    <a:p>
                      <a:pPr marL="0" indent="231775">
                        <a:tabLst/>
                      </a:pPr>
                      <a:r>
                        <a:rPr lang="en-US" sz="1800" baseline="0">
                          <a:latin typeface="+mn-lt"/>
                          <a:cs typeface="Times New Roman"/>
                        </a:rPr>
                        <a:t> </a:t>
                      </a:r>
                      <a:r>
                        <a:rPr lang="en-US" sz="1800" b="1" i="1" baseline="0">
                          <a:latin typeface="+mn-lt"/>
                          <a:cs typeface="Times New Roman"/>
                        </a:rPr>
                        <a:t>Indented, Bold Italic, Title Case Heading, Ending with a Period. </a:t>
                      </a:r>
                      <a:r>
                        <a:rPr lang="en-US" sz="1800" b="0" i="0" baseline="0">
                          <a:latin typeface="+mn-lt"/>
                          <a:cs typeface="Times New Roman"/>
                        </a:rPr>
                        <a:t>Text begins on the same line and continues as a regular paragraph.</a:t>
                      </a:r>
                      <a:endParaRPr lang="en-US" sz="1800">
                        <a:latin typeface="+mn-lt"/>
                        <a:cs typeface="Times New Roman"/>
                      </a:endParaRPr>
                    </a:p>
                  </a:txBody>
                  <a:tcPr/>
                </a:tc>
                <a:extLst>
                  <a:ext uri="{0D108BD9-81ED-4DB2-BD59-A6C34878D82A}">
                    <a16:rowId xmlns:a16="http://schemas.microsoft.com/office/drawing/2014/main" val="2825830921"/>
                  </a:ext>
                </a:extLst>
              </a:tr>
            </a:tbl>
          </a:graphicData>
        </a:graphic>
      </p:graphicFrame>
    </p:spTree>
    <p:extLst>
      <p:ext uri="{BB962C8B-B14F-4D97-AF65-F5344CB8AC3E}">
        <p14:creationId xmlns:p14="http://schemas.microsoft.com/office/powerpoint/2010/main" val="4240321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74AB70-8325-1290-6ABC-0A8080C616E6}"/>
              </a:ext>
            </a:extLst>
          </p:cNvPr>
          <p:cNvSpPr>
            <a:spLocks noGrp="1"/>
          </p:cNvSpPr>
          <p:nvPr>
            <p:ph type="body" sz="quarter" idx="11"/>
          </p:nvPr>
        </p:nvSpPr>
        <p:spPr/>
        <p:txBody>
          <a:bodyPr vert="horz" lIns="91440" tIns="45720" rIns="91440" bIns="45720" rtlCol="0" anchor="t">
            <a:noAutofit/>
          </a:bodyPr>
          <a:lstStyle/>
          <a:p>
            <a:r>
              <a:rPr lang="en-US" altLang="en-US" sz="1800">
                <a:latin typeface="+mn-lt"/>
                <a:cs typeface="Arial"/>
              </a:rPr>
              <a:t>Here is an example of the five-level heading system:</a:t>
            </a:r>
          </a:p>
          <a:p>
            <a:endParaRPr lang="en-US"/>
          </a:p>
        </p:txBody>
      </p:sp>
      <p:sp>
        <p:nvSpPr>
          <p:cNvPr id="4" name="Title 3">
            <a:extLst>
              <a:ext uri="{FF2B5EF4-FFF2-40B4-BE49-F238E27FC236}">
                <a16:creationId xmlns:a16="http://schemas.microsoft.com/office/drawing/2014/main" id="{35DBDD7E-C361-BC66-38CD-934217D950CC}"/>
              </a:ext>
            </a:extLst>
          </p:cNvPr>
          <p:cNvSpPr>
            <a:spLocks noGrp="1"/>
          </p:cNvSpPr>
          <p:nvPr>
            <p:ph type="title"/>
          </p:nvPr>
        </p:nvSpPr>
        <p:spPr/>
        <p:txBody>
          <a:bodyPr>
            <a:normAutofit fontScale="90000"/>
          </a:bodyPr>
          <a:lstStyle/>
          <a:p>
            <a:r>
              <a:rPr lang="en-US"/>
              <a:t>Headings</a:t>
            </a:r>
          </a:p>
        </p:txBody>
      </p:sp>
      <p:sp>
        <p:nvSpPr>
          <p:cNvPr id="5" name="Slide Number Placeholder 4">
            <a:extLst>
              <a:ext uri="{FF2B5EF4-FFF2-40B4-BE49-F238E27FC236}">
                <a16:creationId xmlns:a16="http://schemas.microsoft.com/office/drawing/2014/main" id="{1F9E8249-6C9A-A27F-2F2F-6A1395F000FD}"/>
              </a:ext>
            </a:extLst>
          </p:cNvPr>
          <p:cNvSpPr>
            <a:spLocks noGrp="1"/>
          </p:cNvSpPr>
          <p:nvPr>
            <p:ph type="sldNum" sz="quarter" idx="12"/>
          </p:nvPr>
        </p:nvSpPr>
        <p:spPr/>
        <p:txBody>
          <a:bodyPr/>
          <a:lstStyle/>
          <a:p>
            <a:fld id="{346097E4-2930-9D48-A5CE-AF00B0E70697}" type="slidenum">
              <a:rPr lang="en-US" smtClean="0"/>
              <a:t>36</a:t>
            </a:fld>
            <a:endParaRPr lang="en-US"/>
          </a:p>
        </p:txBody>
      </p:sp>
      <p:pic>
        <p:nvPicPr>
          <p:cNvPr id="7" name="Picture 6" descr="A list of different methods&#10;&#10;AI-generated content may be incorrect.">
            <a:extLst>
              <a:ext uri="{FF2B5EF4-FFF2-40B4-BE49-F238E27FC236}">
                <a16:creationId xmlns:a16="http://schemas.microsoft.com/office/drawing/2014/main" id="{A36D539F-4CA8-21F3-37F3-AF22CB9F3DFC}"/>
              </a:ext>
            </a:extLst>
          </p:cNvPr>
          <p:cNvPicPr>
            <a:picLocks noChangeAspect="1"/>
          </p:cNvPicPr>
          <p:nvPr/>
        </p:nvPicPr>
        <p:blipFill>
          <a:blip r:embed="rId3"/>
          <a:stretch>
            <a:fillRect/>
          </a:stretch>
        </p:blipFill>
        <p:spPr>
          <a:xfrm>
            <a:off x="1606550" y="1543323"/>
            <a:ext cx="5930900" cy="4648200"/>
          </a:xfrm>
          <a:prstGeom prst="rect">
            <a:avLst/>
          </a:prstGeom>
        </p:spPr>
      </p:pic>
    </p:spTree>
    <p:extLst>
      <p:ext uri="{BB962C8B-B14F-4D97-AF65-F5344CB8AC3E}">
        <p14:creationId xmlns:p14="http://schemas.microsoft.com/office/powerpoint/2010/main" val="1640161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4C5BC-F86C-58EE-18EB-82CB4D09337D}"/>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2A546B28-53B4-A6EA-5C38-10F6EF140B25}"/>
              </a:ext>
            </a:extLst>
          </p:cNvPr>
          <p:cNvSpPr>
            <a:spLocks noGrp="1"/>
          </p:cNvSpPr>
          <p:nvPr>
            <p:ph type="sldNum" sz="quarter" idx="16"/>
          </p:nvPr>
        </p:nvSpPr>
        <p:spPr/>
        <p:txBody>
          <a:bodyPr/>
          <a:lstStyle/>
          <a:p>
            <a:fld id="{346097E4-2930-9D48-A5CE-AF00B0E70697}" type="slidenum">
              <a:rPr lang="en-US" smtClean="0"/>
              <a:t>37</a:t>
            </a:fld>
            <a:endParaRPr lang="en-US"/>
          </a:p>
        </p:txBody>
      </p:sp>
      <p:sp>
        <p:nvSpPr>
          <p:cNvPr id="4" name="Content Placeholder 1">
            <a:extLst>
              <a:ext uri="{FF2B5EF4-FFF2-40B4-BE49-F238E27FC236}">
                <a16:creationId xmlns:a16="http://schemas.microsoft.com/office/drawing/2014/main" id="{CAEF22E1-F61C-CE25-D83E-9E6338C58F1D}"/>
              </a:ext>
            </a:extLst>
          </p:cNvPr>
          <p:cNvSpPr txBox="1">
            <a:spLocks/>
          </p:cNvSpPr>
          <p:nvPr/>
        </p:nvSpPr>
        <p:spPr>
          <a:xfrm>
            <a:off x="346982" y="1172217"/>
            <a:ext cx="8450036" cy="4946317"/>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r>
              <a:rPr lang="en-US" altLang="en-US" sz="1800"/>
              <a:t>Label tables with an Arabic numeral and provide a brief but clear title. The label and title appear on separate lines above the table, flush-left and single-spaced. </a:t>
            </a:r>
          </a:p>
          <a:p>
            <a:endParaRPr lang="en-US" altLang="en-US" sz="1800"/>
          </a:p>
          <a:p>
            <a:r>
              <a:rPr lang="en-US" altLang="en-US" sz="1800"/>
              <a:t>Cite a source in a note below the table.</a:t>
            </a:r>
          </a:p>
          <a:p>
            <a:endParaRPr lang="en-US" altLang="en-US" sz="1800"/>
          </a:p>
          <a:p>
            <a:r>
              <a:rPr lang="en-US" altLang="en-US" sz="1800">
                <a:solidFill>
                  <a:schemeClr val="accent3"/>
                </a:solidFill>
              </a:rPr>
              <a:t>Table 1</a:t>
            </a:r>
          </a:p>
          <a:p>
            <a:r>
              <a:rPr lang="en-US" altLang="en-US" sz="1800" i="1">
                <a:solidFill>
                  <a:schemeClr val="accent3"/>
                </a:solidFill>
              </a:rPr>
              <a:t>Top 3 NBA Season Leaders 2019</a:t>
            </a:r>
          </a:p>
          <a:p>
            <a:endParaRPr lang="en-US" altLang="en-US" sz="1800" i="1">
              <a:solidFill>
                <a:schemeClr val="accent3"/>
              </a:solidFill>
            </a:endParaRPr>
          </a:p>
          <a:p>
            <a:endParaRPr lang="en-US" altLang="en-US" sz="1800" i="1">
              <a:solidFill>
                <a:schemeClr val="accent3"/>
              </a:solidFill>
            </a:endParaRPr>
          </a:p>
          <a:p>
            <a:endParaRPr lang="en-US" altLang="en-US" sz="1800" i="1">
              <a:solidFill>
                <a:schemeClr val="accent3"/>
              </a:solidFill>
            </a:endParaRPr>
          </a:p>
          <a:p>
            <a:endParaRPr lang="en-US" altLang="ja-JP" sz="1800" i="1">
              <a:solidFill>
                <a:srgbClr val="0070C0"/>
              </a:solidFill>
              <a:ea typeface="MS Mincho" panose="02020609040205080304" pitchFamily="49" charset="-128"/>
            </a:endParaRPr>
          </a:p>
          <a:p>
            <a:endParaRPr lang="en-US" altLang="en-US" sz="1800">
              <a:solidFill>
                <a:srgbClr val="000000"/>
              </a:solidFill>
              <a:ea typeface="MS Mincho" panose="02020609040205080304" pitchFamily="49" charset="-128"/>
            </a:endParaRPr>
          </a:p>
          <a:p>
            <a:r>
              <a:rPr lang="en-US" altLang="en-US" sz="1800"/>
              <a:t>Note: This data was collected on December 31</a:t>
            </a:r>
            <a:r>
              <a:rPr lang="en-US" altLang="en-US" sz="1800" baseline="30000"/>
              <a:t>st</a:t>
            </a:r>
            <a:r>
              <a:rPr lang="en-US" altLang="en-US" sz="1800"/>
              <a:t>, 2019.</a:t>
            </a:r>
            <a:r>
              <a:rPr lang="en-US" altLang="ja-JP" sz="1800">
                <a:ea typeface="MS Mincho" panose="02020609040205080304" pitchFamily="49" charset="-128"/>
              </a:rPr>
              <a:t> Retrieved from </a:t>
            </a:r>
            <a:r>
              <a:rPr lang="en-US" altLang="ja-JP" sz="1800">
                <a:ea typeface="MS Mincho" panose="02020609040205080304" pitchFamily="49" charset="-128"/>
                <a:hlinkClick r:id="rId3"/>
              </a:rPr>
              <a:t>https://stats.nba.com/teams/</a:t>
            </a:r>
            <a:r>
              <a:rPr lang="en-US" altLang="ja-JP" sz="1800">
                <a:ea typeface="MS Mincho" panose="02020609040205080304" pitchFamily="49" charset="-128"/>
              </a:rPr>
              <a:t> </a:t>
            </a:r>
            <a:endParaRPr lang="en-US" altLang="en-US" sz="1800"/>
          </a:p>
          <a:p>
            <a:endParaRPr lang="en-US" altLang="ja-JP" sz="1800">
              <a:solidFill>
                <a:schemeClr val="accent3"/>
              </a:solidFill>
              <a:ea typeface="MS Mincho" panose="02020609040205080304" pitchFamily="49" charset="-128"/>
            </a:endParaRPr>
          </a:p>
          <a:p>
            <a:pPr marL="685800" lvl="1" indent="-342900">
              <a:buFont typeface="Courier New" panose="02070309020205020404" pitchFamily="49" charset="0"/>
              <a:buChar char="o"/>
            </a:pPr>
            <a:endParaRPr lang="en-US" altLang="en-US" sz="1800">
              <a:solidFill>
                <a:schemeClr val="accent3"/>
              </a:solidFill>
            </a:endParaRPr>
          </a:p>
        </p:txBody>
      </p:sp>
      <p:sp>
        <p:nvSpPr>
          <p:cNvPr id="5" name="Title 2">
            <a:extLst>
              <a:ext uri="{FF2B5EF4-FFF2-40B4-BE49-F238E27FC236}">
                <a16:creationId xmlns:a16="http://schemas.microsoft.com/office/drawing/2014/main" id="{213EB904-E3A2-4540-895D-3951BD9DE21F}"/>
              </a:ext>
            </a:extLst>
          </p:cNvPr>
          <p:cNvSpPr>
            <a:spLocks noGrp="1"/>
          </p:cNvSpPr>
          <p:nvPr>
            <p:ph type="title"/>
          </p:nvPr>
        </p:nvSpPr>
        <p:spPr>
          <a:xfrm>
            <a:off x="351064" y="385004"/>
            <a:ext cx="8450036" cy="589032"/>
          </a:xfrm>
        </p:spPr>
        <p:txBody>
          <a:bodyPr>
            <a:normAutofit fontScale="90000"/>
          </a:bodyPr>
          <a:lstStyle/>
          <a:p>
            <a:r>
              <a:rPr lang="en-US"/>
              <a:t>Tables</a:t>
            </a:r>
          </a:p>
        </p:txBody>
      </p:sp>
      <p:graphicFrame>
        <p:nvGraphicFramePr>
          <p:cNvPr id="2" name="Table 1">
            <a:extLst>
              <a:ext uri="{FF2B5EF4-FFF2-40B4-BE49-F238E27FC236}">
                <a16:creationId xmlns:a16="http://schemas.microsoft.com/office/drawing/2014/main" id="{778A5481-CDD3-911F-B86B-78524B042FB4}"/>
              </a:ext>
            </a:extLst>
          </p:cNvPr>
          <p:cNvGraphicFramePr>
            <a:graphicFrameLocks noGrp="1"/>
          </p:cNvGraphicFramePr>
          <p:nvPr>
            <p:extLst>
              <p:ext uri="{D42A27DB-BD31-4B8C-83A1-F6EECF244321}">
                <p14:modId xmlns:p14="http://schemas.microsoft.com/office/powerpoint/2010/main" val="1196702281"/>
              </p:ext>
            </p:extLst>
          </p:nvPr>
        </p:nvGraphicFramePr>
        <p:xfrm>
          <a:off x="1574800" y="3648297"/>
          <a:ext cx="5994400" cy="1477236"/>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95000923"/>
                    </a:ext>
                  </a:extLst>
                </a:gridCol>
                <a:gridCol w="2997200">
                  <a:extLst>
                    <a:ext uri="{9D8B030D-6E8A-4147-A177-3AD203B41FA5}">
                      <a16:colId xmlns:a16="http://schemas.microsoft.com/office/drawing/2014/main" val="971639498"/>
                    </a:ext>
                  </a:extLst>
                </a:gridCol>
              </a:tblGrid>
              <a:tr h="370492">
                <a:tc>
                  <a:txBody>
                    <a:bodyPr/>
                    <a:lstStyle/>
                    <a:p>
                      <a:r>
                        <a:rPr lang="en-US" sz="1800">
                          <a:latin typeface="+mn-lt"/>
                        </a:rPr>
                        <a:t>Team</a:t>
                      </a:r>
                    </a:p>
                  </a:txBody>
                  <a:tcPr/>
                </a:tc>
                <a:tc>
                  <a:txBody>
                    <a:bodyPr/>
                    <a:lstStyle/>
                    <a:p>
                      <a:r>
                        <a:rPr lang="en-US" sz="1800">
                          <a:latin typeface="+mn-lt"/>
                        </a:rPr>
                        <a:t>Points Per Game</a:t>
                      </a:r>
                    </a:p>
                  </a:txBody>
                  <a:tcPr/>
                </a:tc>
                <a:extLst>
                  <a:ext uri="{0D108BD9-81ED-4DB2-BD59-A6C34878D82A}">
                    <a16:rowId xmlns:a16="http://schemas.microsoft.com/office/drawing/2014/main" val="973788814"/>
                  </a:ext>
                </a:extLst>
              </a:tr>
              <a:tr h="370492">
                <a:tc>
                  <a:txBody>
                    <a:bodyPr/>
                    <a:lstStyle/>
                    <a:p>
                      <a:r>
                        <a:rPr lang="en-US" sz="1800">
                          <a:latin typeface="+mn-lt"/>
                        </a:rPr>
                        <a:t>Milwaukee Bucks</a:t>
                      </a:r>
                    </a:p>
                  </a:txBody>
                  <a:tcPr/>
                </a:tc>
                <a:tc>
                  <a:txBody>
                    <a:bodyPr/>
                    <a:lstStyle/>
                    <a:p>
                      <a:r>
                        <a:rPr lang="en-US" sz="1800">
                          <a:latin typeface="+mn-lt"/>
                        </a:rPr>
                        <a:t>119.8</a:t>
                      </a:r>
                    </a:p>
                  </a:txBody>
                  <a:tcPr/>
                </a:tc>
                <a:extLst>
                  <a:ext uri="{0D108BD9-81ED-4DB2-BD59-A6C34878D82A}">
                    <a16:rowId xmlns:a16="http://schemas.microsoft.com/office/drawing/2014/main" val="3485818609"/>
                  </a:ext>
                </a:extLst>
              </a:tr>
              <a:tr h="0">
                <a:tc>
                  <a:txBody>
                    <a:bodyPr/>
                    <a:lstStyle/>
                    <a:p>
                      <a:r>
                        <a:rPr lang="en-US" sz="1800">
                          <a:latin typeface="+mn-lt"/>
                        </a:rPr>
                        <a:t>Houston Rockets</a:t>
                      </a:r>
                    </a:p>
                  </a:txBody>
                  <a:tcPr/>
                </a:tc>
                <a:tc>
                  <a:txBody>
                    <a:bodyPr/>
                    <a:lstStyle/>
                    <a:p>
                      <a:r>
                        <a:rPr lang="en-US" sz="1800">
                          <a:latin typeface="+mn-lt"/>
                        </a:rPr>
                        <a:t>119.1</a:t>
                      </a:r>
                    </a:p>
                  </a:txBody>
                  <a:tcPr/>
                </a:tc>
                <a:extLst>
                  <a:ext uri="{0D108BD9-81ED-4DB2-BD59-A6C34878D82A}">
                    <a16:rowId xmlns:a16="http://schemas.microsoft.com/office/drawing/2014/main" val="44953948"/>
                  </a:ext>
                </a:extLst>
              </a:tr>
              <a:tr h="370492">
                <a:tc>
                  <a:txBody>
                    <a:bodyPr/>
                    <a:lstStyle/>
                    <a:p>
                      <a:r>
                        <a:rPr lang="en-US" sz="1800">
                          <a:latin typeface="+mn-lt"/>
                        </a:rPr>
                        <a:t>Dallas Mavericks</a:t>
                      </a:r>
                    </a:p>
                  </a:txBody>
                  <a:tcPr/>
                </a:tc>
                <a:tc>
                  <a:txBody>
                    <a:bodyPr/>
                    <a:lstStyle/>
                    <a:p>
                      <a:r>
                        <a:rPr lang="en-US" sz="1800">
                          <a:latin typeface="+mn-lt"/>
                        </a:rPr>
                        <a:t>116.8 </a:t>
                      </a:r>
                    </a:p>
                  </a:txBody>
                  <a:tcPr/>
                </a:tc>
                <a:extLst>
                  <a:ext uri="{0D108BD9-81ED-4DB2-BD59-A6C34878D82A}">
                    <a16:rowId xmlns:a16="http://schemas.microsoft.com/office/drawing/2014/main" val="199053033"/>
                  </a:ext>
                </a:extLst>
              </a:tr>
            </a:tbl>
          </a:graphicData>
        </a:graphic>
      </p:graphicFrame>
    </p:spTree>
    <p:extLst>
      <p:ext uri="{BB962C8B-B14F-4D97-AF65-F5344CB8AC3E}">
        <p14:creationId xmlns:p14="http://schemas.microsoft.com/office/powerpoint/2010/main" val="1519655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1773A-B0F6-D644-A66A-735AB1B8571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F21E80D-FDDD-E052-6616-B69B056EE658}"/>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b="0" i="1" kern="1200" cap="none" baseline="0">
                <a:latin typeface="Franklin Gothic Medium Cond" panose="020B0606030402020204" pitchFamily="34" charset="0"/>
                <a:ea typeface="+mj-ea"/>
                <a:cs typeface="+mj-cs"/>
              </a:rPr>
              <a:t>Figures</a:t>
            </a:r>
          </a:p>
        </p:txBody>
      </p:sp>
      <p:sp>
        <p:nvSpPr>
          <p:cNvPr id="4" name="Content Placeholder 1">
            <a:extLst>
              <a:ext uri="{FF2B5EF4-FFF2-40B4-BE49-F238E27FC236}">
                <a16:creationId xmlns:a16="http://schemas.microsoft.com/office/drawing/2014/main" id="{0A740B53-D989-A5E9-F286-794591DD6F80}"/>
              </a:ext>
            </a:extLst>
          </p:cNvPr>
          <p:cNvSpPr txBox="1">
            <a:spLocks/>
          </p:cNvSpPr>
          <p:nvPr/>
        </p:nvSpPr>
        <p:spPr>
          <a:xfrm>
            <a:off x="351064" y="1233830"/>
            <a:ext cx="3795266" cy="4390339"/>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171450" indent="-171450">
              <a:buFont typeface="Wingdings" pitchFamily="2" charset="2"/>
              <a:buChar char="§"/>
            </a:pPr>
            <a:r>
              <a:rPr lang="en-US" altLang="en-US" sz="1800"/>
              <a:t>Label figures with an Arabic numeral and provide a brief but clear title. The label and title appear on separate lines above the figure, flush-left and single-spaced. </a:t>
            </a:r>
          </a:p>
          <a:p>
            <a:endParaRPr lang="en-US" altLang="en-US" sz="1800"/>
          </a:p>
          <a:p>
            <a:pPr marL="514350" lvl="1" indent="-171450">
              <a:buFont typeface="Wingdings" pitchFamily="2" charset="2"/>
              <a:buChar char="§"/>
            </a:pPr>
            <a:r>
              <a:rPr lang="en-US" altLang="en-US" sz="1800"/>
              <a:t>You might provide an additional title centered above the figure. </a:t>
            </a:r>
          </a:p>
          <a:p>
            <a:pPr lvl="1"/>
            <a:endParaRPr lang="en-US" altLang="en-US" sz="1800"/>
          </a:p>
          <a:p>
            <a:pPr marL="514350" lvl="1" indent="-171450">
              <a:buFont typeface="Wingdings" pitchFamily="2" charset="2"/>
              <a:buChar char="§"/>
            </a:pPr>
            <a:r>
              <a:rPr lang="en-US" altLang="en-US" sz="1800"/>
              <a:t>Cite the source in a note below the figure.</a:t>
            </a:r>
            <a:endParaRPr lang="en-US" altLang="ja-JP" sz="1800"/>
          </a:p>
          <a:p>
            <a:pPr marL="171450" lvl="1" indent="-171450">
              <a:spcBef>
                <a:spcPts val="750"/>
              </a:spcBef>
              <a:buFont typeface="Wingdings" pitchFamily="2" charset="2"/>
              <a:buChar char="§"/>
            </a:pPr>
            <a:endParaRPr lang="en-US" altLang="en-US" sz="1800"/>
          </a:p>
        </p:txBody>
      </p:sp>
      <p:pic>
        <p:nvPicPr>
          <p:cNvPr id="6" name="Picture 5" descr="A diagram of energy consumption&#10;&#10;AI-generated content may be incorrect.">
            <a:extLst>
              <a:ext uri="{FF2B5EF4-FFF2-40B4-BE49-F238E27FC236}">
                <a16:creationId xmlns:a16="http://schemas.microsoft.com/office/drawing/2014/main" id="{4F7EB4A1-2F0F-EB2A-AB24-C872F6635C3D}"/>
              </a:ext>
            </a:extLst>
          </p:cNvPr>
          <p:cNvPicPr>
            <a:picLocks noChangeAspect="1"/>
          </p:cNvPicPr>
          <p:nvPr/>
        </p:nvPicPr>
        <p:blipFill rotWithShape="1">
          <a:blip r:embed="rId3"/>
          <a:srcRect t="1519" r="168" b="3663"/>
          <a:stretch>
            <a:fillRect/>
          </a:stretch>
        </p:blipFill>
        <p:spPr>
          <a:xfrm>
            <a:off x="4399637" y="2564469"/>
            <a:ext cx="4393297" cy="3066894"/>
          </a:xfrm>
          <a:prstGeom prst="rect">
            <a:avLst/>
          </a:prstGeom>
          <a:noFill/>
        </p:spPr>
      </p:pic>
      <p:sp>
        <p:nvSpPr>
          <p:cNvPr id="13" name="Slide Number Placeholder 12">
            <a:extLst>
              <a:ext uri="{FF2B5EF4-FFF2-40B4-BE49-F238E27FC236}">
                <a16:creationId xmlns:a16="http://schemas.microsoft.com/office/drawing/2014/main" id="{2D3546AE-997F-C6E6-FB85-BD6A61A5EF6E}"/>
              </a:ext>
            </a:extLst>
          </p:cNvPr>
          <p:cNvSpPr>
            <a:spLocks noGrp="1"/>
          </p:cNvSpPr>
          <p:nvPr>
            <p:ph type="sldNum" sz="quarter" idx="14"/>
          </p:nvPr>
        </p:nvSpPr>
        <p:spPr>
          <a:xfrm>
            <a:off x="7700963" y="6290433"/>
            <a:ext cx="1100137" cy="365125"/>
          </a:xfrm>
        </p:spPr>
        <p:txBody>
          <a:bodyPr vert="horz" lIns="91440" tIns="45720" rIns="91440" bIns="45720" rtlCol="0" anchor="ctr">
            <a:normAutofit/>
          </a:bodyPr>
          <a:lstStyle/>
          <a:p>
            <a:pPr>
              <a:spcAft>
                <a:spcPts val="600"/>
              </a:spcAft>
            </a:pPr>
            <a:fld id="{346097E4-2930-9D48-A5CE-AF00B0E70697}" type="slidenum">
              <a:rPr lang="en-US" smtClean="0"/>
              <a:pPr>
                <a:spcAft>
                  <a:spcPts val="600"/>
                </a:spcAft>
              </a:pPr>
              <a:t>38</a:t>
            </a:fld>
            <a:endParaRPr lang="en-US"/>
          </a:p>
        </p:txBody>
      </p:sp>
      <p:sp>
        <p:nvSpPr>
          <p:cNvPr id="8" name="TextBox 7">
            <a:extLst>
              <a:ext uri="{FF2B5EF4-FFF2-40B4-BE49-F238E27FC236}">
                <a16:creationId xmlns:a16="http://schemas.microsoft.com/office/drawing/2014/main" id="{4F063435-E384-1461-0BFC-D37E952058A1}"/>
              </a:ext>
            </a:extLst>
          </p:cNvPr>
          <p:cNvSpPr txBox="1"/>
          <p:nvPr/>
        </p:nvSpPr>
        <p:spPr>
          <a:xfrm>
            <a:off x="4410941" y="1107533"/>
            <a:ext cx="4393297" cy="1323439"/>
          </a:xfrm>
          <a:prstGeom prst="rect">
            <a:avLst/>
          </a:prstGeom>
          <a:noFill/>
        </p:spPr>
        <p:txBody>
          <a:bodyPr wrap="square">
            <a:spAutoFit/>
          </a:bodyPr>
          <a:lstStyle/>
          <a:p>
            <a:r>
              <a:rPr lang="en-US" altLang="en-US" sz="2000" b="1">
                <a:solidFill>
                  <a:schemeClr val="accent3"/>
                </a:solidFill>
              </a:rPr>
              <a:t>Figure 1</a:t>
            </a:r>
          </a:p>
          <a:p>
            <a:endParaRPr lang="en-US" altLang="en-US" sz="2000">
              <a:solidFill>
                <a:schemeClr val="accent3"/>
              </a:solidFill>
            </a:endParaRPr>
          </a:p>
          <a:p>
            <a:r>
              <a:rPr lang="en-US" altLang="en-US" sz="2000" i="1">
                <a:solidFill>
                  <a:schemeClr val="accent3"/>
                </a:solidFill>
              </a:rPr>
              <a:t>US Primary Energy Consumption by Energy Source, 2018</a:t>
            </a:r>
          </a:p>
        </p:txBody>
      </p:sp>
    </p:spTree>
    <p:extLst>
      <p:ext uri="{BB962C8B-B14F-4D97-AF65-F5344CB8AC3E}">
        <p14:creationId xmlns:p14="http://schemas.microsoft.com/office/powerpoint/2010/main" val="964502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62C8-BACF-8DC6-6718-61F1E043B8C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2603A47-2C2B-BFEC-5736-96909AF6E713}"/>
              </a:ext>
            </a:extLst>
          </p:cNvPr>
          <p:cNvSpPr>
            <a:spLocks noGrp="1"/>
          </p:cNvSpPr>
          <p:nvPr>
            <p:ph type="title"/>
          </p:nvPr>
        </p:nvSpPr>
        <p:spPr>
          <a:xfrm>
            <a:off x="351064" y="385004"/>
            <a:ext cx="8450036" cy="589032"/>
          </a:xfrm>
        </p:spPr>
        <p:txBody>
          <a:bodyPr vert="horz" lIns="91440" tIns="45720" rIns="91440" bIns="45720" rtlCol="0" anchor="ctr">
            <a:normAutofit/>
          </a:bodyPr>
          <a:lstStyle/>
          <a:p>
            <a:r>
              <a:rPr lang="en-US" sz="3300">
                <a:latin typeface="Franklin Gothic Medium Cond"/>
              </a:rPr>
              <a:t>Reference</a:t>
            </a:r>
            <a:endParaRPr lang="en-US" sz="3300" b="0" i="1" kern="1200" cap="none" baseline="0">
              <a:latin typeface="Franklin Gothic Medium Cond" panose="020B0606030402020204" pitchFamily="34" charset="0"/>
            </a:endParaRPr>
          </a:p>
        </p:txBody>
      </p:sp>
      <p:sp>
        <p:nvSpPr>
          <p:cNvPr id="13" name="Slide Number Placeholder 12">
            <a:extLst>
              <a:ext uri="{FF2B5EF4-FFF2-40B4-BE49-F238E27FC236}">
                <a16:creationId xmlns:a16="http://schemas.microsoft.com/office/drawing/2014/main" id="{DE4F9696-EE63-E430-E6E0-F9CA57A4CDF9}"/>
              </a:ext>
            </a:extLst>
          </p:cNvPr>
          <p:cNvSpPr>
            <a:spLocks noGrp="1"/>
          </p:cNvSpPr>
          <p:nvPr>
            <p:ph type="sldNum" sz="quarter" idx="14"/>
          </p:nvPr>
        </p:nvSpPr>
        <p:spPr>
          <a:xfrm>
            <a:off x="7700963" y="6290433"/>
            <a:ext cx="1100137" cy="365125"/>
          </a:xfrm>
        </p:spPr>
        <p:txBody>
          <a:bodyPr vert="horz" lIns="91440" tIns="45720" rIns="91440" bIns="45720" rtlCol="0" anchor="ctr">
            <a:normAutofit/>
          </a:bodyPr>
          <a:lstStyle/>
          <a:p>
            <a:pPr>
              <a:spcAft>
                <a:spcPts val="600"/>
              </a:spcAft>
            </a:pPr>
            <a:fld id="{346097E4-2930-9D48-A5CE-AF00B0E70697}" type="slidenum">
              <a:rPr lang="en-US" smtClean="0"/>
              <a:pPr>
                <a:spcAft>
                  <a:spcPts val="600"/>
                </a:spcAft>
              </a:pPr>
              <a:t>39</a:t>
            </a:fld>
            <a:endParaRPr lang="en-US"/>
          </a:p>
        </p:txBody>
      </p:sp>
      <p:sp>
        <p:nvSpPr>
          <p:cNvPr id="2" name="TextBox 1">
            <a:extLst>
              <a:ext uri="{FF2B5EF4-FFF2-40B4-BE49-F238E27FC236}">
                <a16:creationId xmlns:a16="http://schemas.microsoft.com/office/drawing/2014/main" id="{45294BF4-45E8-C8D1-8F78-1DECD1B0E515}"/>
              </a:ext>
            </a:extLst>
          </p:cNvPr>
          <p:cNvSpPr txBox="1"/>
          <p:nvPr/>
        </p:nvSpPr>
        <p:spPr>
          <a:xfrm>
            <a:off x="351075" y="1490918"/>
            <a:ext cx="84553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a:t>American Psychological Association. (2019). </a:t>
            </a:r>
            <a:r>
              <a:rPr lang="en-US" i="1"/>
              <a:t>Publication manual of the American  Psychological Association</a:t>
            </a:r>
            <a:r>
              <a:rPr lang="en-US"/>
              <a:t> (7th ed.). American Psychological Association.</a:t>
            </a:r>
          </a:p>
        </p:txBody>
      </p:sp>
    </p:spTree>
    <p:extLst>
      <p:ext uri="{BB962C8B-B14F-4D97-AF65-F5344CB8AC3E}">
        <p14:creationId xmlns:p14="http://schemas.microsoft.com/office/powerpoint/2010/main" val="54559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83F39-7BC6-073E-C2E6-1364BA6DBC58}"/>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C49B54F-115B-BA71-A06F-A5564A2FB774}"/>
              </a:ext>
            </a:extLst>
          </p:cNvPr>
          <p:cNvSpPr>
            <a:spLocks noGrp="1"/>
          </p:cNvSpPr>
          <p:nvPr>
            <p:ph type="sldNum" sz="quarter" idx="16"/>
          </p:nvPr>
        </p:nvSpPr>
        <p:spPr/>
        <p:txBody>
          <a:bodyPr/>
          <a:lstStyle/>
          <a:p>
            <a:fld id="{346097E4-2930-9D48-A5CE-AF00B0E70697}" type="slidenum">
              <a:rPr lang="en-US" smtClean="0"/>
              <a:t>4</a:t>
            </a:fld>
            <a:endParaRPr lang="en-US"/>
          </a:p>
        </p:txBody>
      </p:sp>
      <p:sp>
        <p:nvSpPr>
          <p:cNvPr id="4" name="Content Placeholder 1">
            <a:extLst>
              <a:ext uri="{FF2B5EF4-FFF2-40B4-BE49-F238E27FC236}">
                <a16:creationId xmlns:a16="http://schemas.microsoft.com/office/drawing/2014/main" id="{66882A0D-0E66-1371-7968-8806ADFAF7AE}"/>
              </a:ext>
            </a:extLst>
          </p:cNvPr>
          <p:cNvSpPr txBox="1">
            <a:spLocks/>
          </p:cNvSpPr>
          <p:nvPr/>
        </p:nvSpPr>
        <p:spPr>
          <a:xfrm>
            <a:off x="351064" y="1543324"/>
            <a:ext cx="845003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Use active voice when stressing the actions of the research:</a:t>
            </a:r>
            <a:endParaRPr lang="en-US" altLang="en-US" sz="2000"/>
          </a:p>
          <a:p>
            <a:pPr lvl="2">
              <a:buFont typeface="Arial" panose="020B0604020202020204" pitchFamily="34" charset="0"/>
              <a:buChar char="•"/>
            </a:pPr>
            <a:r>
              <a:rPr lang="en-US" altLang="en-US" sz="2000">
                <a:solidFill>
                  <a:srgbClr val="DDB945"/>
                </a:solidFill>
                <a:sym typeface="Wingdings" pitchFamily="2" charset="2"/>
              </a:rPr>
              <a:t></a:t>
            </a:r>
            <a:r>
              <a:rPr lang="en-US" altLang="en-US" sz="2000"/>
              <a:t>: “We </a:t>
            </a:r>
            <a:r>
              <a:rPr lang="en-US" altLang="en-US" sz="2000" b="1"/>
              <a:t>asked</a:t>
            </a:r>
            <a:r>
              <a:rPr lang="en-US" altLang="en-US" sz="2000"/>
              <a:t> participants questions.”</a:t>
            </a:r>
          </a:p>
          <a:p>
            <a:pPr lvl="2">
              <a:buFont typeface="Arial" panose="020B0604020202020204" pitchFamily="34" charset="0"/>
              <a:buChar char="•"/>
            </a:pPr>
            <a:r>
              <a:rPr lang="en-US" altLang="en-US" sz="2000">
                <a:solidFill>
                  <a:schemeClr val="accent1">
                    <a:lumMod val="75000"/>
                  </a:schemeClr>
                </a:solidFill>
                <a:sym typeface="Wingdings" pitchFamily="2" charset="2"/>
              </a:rPr>
              <a:t></a:t>
            </a:r>
            <a:r>
              <a:rPr lang="en-US" altLang="en-US" sz="2000"/>
              <a:t>: “The participants </a:t>
            </a:r>
            <a:r>
              <a:rPr lang="en-US" altLang="en-US" sz="2000" b="1"/>
              <a:t>have been asked </a:t>
            </a:r>
            <a:r>
              <a:rPr lang="en-US" altLang="en-US" sz="2000"/>
              <a:t>questions by the researchers.”</a:t>
            </a:r>
          </a:p>
          <a:p>
            <a:pPr lvl="2"/>
            <a:endParaRPr lang="en-US" sz="2000"/>
          </a:p>
          <a:p>
            <a:pPr marL="342900" indent="-342900">
              <a:buFont typeface="Arial" panose="020B0604020202020204" pitchFamily="34" charset="0"/>
              <a:buChar char="•"/>
            </a:pPr>
            <a:r>
              <a:rPr lang="en-US" sz="2000"/>
              <a:t>Use passive voice when stressing the recipient or object of the action:</a:t>
            </a:r>
            <a:endParaRPr lang="en-US" altLang="en-US" sz="2000"/>
          </a:p>
          <a:p>
            <a:pPr lvl="2">
              <a:buFont typeface="Arial" panose="020B0604020202020204" pitchFamily="34" charset="0"/>
              <a:buChar char="•"/>
            </a:pPr>
            <a:r>
              <a:rPr lang="en-US" altLang="en-US" sz="2000">
                <a:solidFill>
                  <a:srgbClr val="DDB945"/>
                </a:solidFill>
                <a:sym typeface="Wingdings" pitchFamily="2" charset="2"/>
              </a:rPr>
              <a:t></a:t>
            </a:r>
            <a:r>
              <a:rPr lang="en-US" altLang="en-US" sz="2000"/>
              <a:t>: “The tests were inconclusive.”</a:t>
            </a:r>
          </a:p>
          <a:p>
            <a:pPr lvl="2">
              <a:buFont typeface="Arial" panose="020B0604020202020204" pitchFamily="34" charset="0"/>
              <a:buChar char="•"/>
            </a:pPr>
            <a:r>
              <a:rPr lang="en-US" altLang="en-US" sz="2000">
                <a:solidFill>
                  <a:schemeClr val="accent1">
                    <a:lumMod val="75000"/>
                  </a:schemeClr>
                </a:solidFill>
                <a:sym typeface="Wingdings" pitchFamily="2" charset="2"/>
              </a:rPr>
              <a:t></a:t>
            </a:r>
            <a:r>
              <a:rPr lang="en-US" altLang="en-US" sz="2000"/>
              <a:t>: “We found the tests inconclusive.” </a:t>
            </a:r>
            <a:endParaRPr lang="en-US"/>
          </a:p>
          <a:p>
            <a:endParaRPr lang="en-US"/>
          </a:p>
        </p:txBody>
      </p:sp>
      <p:sp>
        <p:nvSpPr>
          <p:cNvPr id="5" name="Title 2">
            <a:extLst>
              <a:ext uri="{FF2B5EF4-FFF2-40B4-BE49-F238E27FC236}">
                <a16:creationId xmlns:a16="http://schemas.microsoft.com/office/drawing/2014/main" id="{7F49E3FA-A570-C944-8FD6-86E3BFA55052}"/>
              </a:ext>
            </a:extLst>
          </p:cNvPr>
          <p:cNvSpPr>
            <a:spLocks noGrp="1"/>
          </p:cNvSpPr>
          <p:nvPr>
            <p:ph type="title"/>
          </p:nvPr>
        </p:nvSpPr>
        <p:spPr>
          <a:xfrm>
            <a:off x="351064" y="385004"/>
            <a:ext cx="8450036" cy="589032"/>
          </a:xfrm>
        </p:spPr>
        <p:txBody>
          <a:bodyPr>
            <a:normAutofit fontScale="90000"/>
          </a:bodyPr>
          <a:lstStyle/>
          <a:p>
            <a:r>
              <a:rPr lang="en-US"/>
              <a:t>Voice</a:t>
            </a:r>
          </a:p>
        </p:txBody>
      </p:sp>
    </p:spTree>
    <p:extLst>
      <p:ext uri="{BB962C8B-B14F-4D97-AF65-F5344CB8AC3E}">
        <p14:creationId xmlns:p14="http://schemas.microsoft.com/office/powerpoint/2010/main" val="2875384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E1E00-AA73-AA84-F9B7-12C2ED39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55F24-D098-87FC-5399-0835227A5064}"/>
              </a:ext>
            </a:extLst>
          </p:cNvPr>
          <p:cNvSpPr>
            <a:spLocks noGrp="1"/>
          </p:cNvSpPr>
          <p:nvPr>
            <p:ph type="title"/>
          </p:nvPr>
        </p:nvSpPr>
        <p:spPr>
          <a:xfrm>
            <a:off x="603802" y="2466281"/>
            <a:ext cx="7241749" cy="719757"/>
          </a:xfrm>
        </p:spPr>
        <p:txBody>
          <a:bodyPr/>
          <a:lstStyle/>
          <a:p>
            <a:r>
              <a:rPr lang="en-US"/>
              <a:t>APA Formatting and Style Guide</a:t>
            </a:r>
          </a:p>
        </p:txBody>
      </p:sp>
      <p:sp>
        <p:nvSpPr>
          <p:cNvPr id="3" name="Text Placeholder 2">
            <a:extLst>
              <a:ext uri="{FF2B5EF4-FFF2-40B4-BE49-F238E27FC236}">
                <a16:creationId xmlns:a16="http://schemas.microsoft.com/office/drawing/2014/main" id="{4332011E-FFEC-935C-AE87-0E0A22B7D80B}"/>
              </a:ext>
            </a:extLst>
          </p:cNvPr>
          <p:cNvSpPr>
            <a:spLocks noGrp="1"/>
          </p:cNvSpPr>
          <p:nvPr>
            <p:ph type="body" sz="quarter" idx="10"/>
          </p:nvPr>
        </p:nvSpPr>
        <p:spPr>
          <a:xfrm>
            <a:off x="894423" y="4055803"/>
            <a:ext cx="6546901" cy="449263"/>
          </a:xfrm>
        </p:spPr>
        <p:txBody>
          <a:bodyPr>
            <a:noAutofit/>
          </a:bodyPr>
          <a:lstStyle/>
          <a:p>
            <a:r>
              <a:rPr lang="en-US"/>
              <a:t>Brought to you in cooperation with the Purdue Online Writing Lab</a:t>
            </a:r>
          </a:p>
        </p:txBody>
      </p:sp>
    </p:spTree>
    <p:extLst>
      <p:ext uri="{BB962C8B-B14F-4D97-AF65-F5344CB8AC3E}">
        <p14:creationId xmlns:p14="http://schemas.microsoft.com/office/powerpoint/2010/main" val="178026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B7EEB-27C7-CFD6-BD1A-A1F3E746C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65FFC-5EEC-9882-0643-6CB112AD6071}"/>
              </a:ext>
            </a:extLst>
          </p:cNvPr>
          <p:cNvSpPr>
            <a:spLocks noGrp="1"/>
          </p:cNvSpPr>
          <p:nvPr>
            <p:ph type="title"/>
          </p:nvPr>
        </p:nvSpPr>
        <p:spPr/>
        <p:txBody>
          <a:bodyPr>
            <a:normAutofit fontScale="90000"/>
          </a:bodyPr>
          <a:lstStyle/>
          <a:p>
            <a:r>
              <a:rPr lang="en-US"/>
              <a:t>Language</a:t>
            </a:r>
          </a:p>
        </p:txBody>
      </p:sp>
      <p:sp>
        <p:nvSpPr>
          <p:cNvPr id="3" name="Content Placeholder 2">
            <a:extLst>
              <a:ext uri="{FF2B5EF4-FFF2-40B4-BE49-F238E27FC236}">
                <a16:creationId xmlns:a16="http://schemas.microsoft.com/office/drawing/2014/main" id="{D4EDCA79-6A94-ED7D-8970-1288B1277908}"/>
              </a:ext>
            </a:extLst>
          </p:cNvPr>
          <p:cNvSpPr>
            <a:spLocks noGrp="1"/>
          </p:cNvSpPr>
          <p:nvPr>
            <p:ph idx="12"/>
          </p:nvPr>
        </p:nvSpPr>
        <p:spPr>
          <a:xfrm>
            <a:off x="339139" y="1921315"/>
            <a:ext cx="2630674" cy="1951808"/>
          </a:xfrm>
        </p:spPr>
        <p:txBody>
          <a:bodyPr vert="horz" lIns="91440" tIns="45720" rIns="91440" bIns="45720" rtlCol="0" anchor="t">
            <a:normAutofit/>
          </a:bodyPr>
          <a:lstStyle/>
          <a:p>
            <a:pPr>
              <a:buFont typeface="Arial" pitchFamily="2" charset="2"/>
              <a:buChar char="•"/>
            </a:pPr>
            <a:r>
              <a:rPr lang="en-US" b="1"/>
              <a:t>Clear: </a:t>
            </a:r>
            <a:r>
              <a:rPr lang="en-US"/>
              <a:t>Be specific in descriptions and explanations.	</a:t>
            </a:r>
            <a:endParaRPr lang="en-US" b="1"/>
          </a:p>
        </p:txBody>
      </p:sp>
      <p:sp>
        <p:nvSpPr>
          <p:cNvPr id="5" name="Content Placeholder 4">
            <a:extLst>
              <a:ext uri="{FF2B5EF4-FFF2-40B4-BE49-F238E27FC236}">
                <a16:creationId xmlns:a16="http://schemas.microsoft.com/office/drawing/2014/main" id="{CF93AF48-4786-6066-3318-FFD4A0272394}"/>
              </a:ext>
            </a:extLst>
          </p:cNvPr>
          <p:cNvSpPr>
            <a:spLocks noGrp="1"/>
          </p:cNvSpPr>
          <p:nvPr>
            <p:ph idx="17"/>
          </p:nvPr>
        </p:nvSpPr>
        <p:spPr>
          <a:xfrm>
            <a:off x="3244736" y="1921315"/>
            <a:ext cx="2630674" cy="1885676"/>
          </a:xfrm>
        </p:spPr>
        <p:txBody>
          <a:bodyPr vert="horz" lIns="91440" tIns="45720" rIns="91440" bIns="45720" rtlCol="0" anchor="t">
            <a:normAutofit/>
          </a:bodyPr>
          <a:lstStyle/>
          <a:p>
            <a:pPr>
              <a:buFont typeface="Arial" pitchFamily="2" charset="2"/>
              <a:buChar char="•"/>
            </a:pPr>
            <a:r>
              <a:rPr lang="en-US" b="1"/>
              <a:t>Concise: </a:t>
            </a:r>
            <a:r>
              <a:rPr lang="en-US"/>
              <a:t>Condense information when you can.</a:t>
            </a:r>
          </a:p>
        </p:txBody>
      </p:sp>
      <p:sp>
        <p:nvSpPr>
          <p:cNvPr id="6" name="Content Placeholder 5">
            <a:extLst>
              <a:ext uri="{FF2B5EF4-FFF2-40B4-BE49-F238E27FC236}">
                <a16:creationId xmlns:a16="http://schemas.microsoft.com/office/drawing/2014/main" id="{E8B66C03-A1A3-9D20-1A18-DD4094364A0D}"/>
              </a:ext>
            </a:extLst>
          </p:cNvPr>
          <p:cNvSpPr>
            <a:spLocks noGrp="1"/>
          </p:cNvSpPr>
          <p:nvPr>
            <p:ph idx="18"/>
          </p:nvPr>
        </p:nvSpPr>
        <p:spPr>
          <a:xfrm>
            <a:off x="6170426" y="1921314"/>
            <a:ext cx="2630674" cy="2195170"/>
          </a:xfrm>
        </p:spPr>
        <p:txBody>
          <a:bodyPr vert="horz" lIns="91440" tIns="45720" rIns="91440" bIns="45720" rtlCol="0" anchor="t">
            <a:normAutofit/>
          </a:bodyPr>
          <a:lstStyle/>
          <a:p>
            <a:pPr>
              <a:buFont typeface="Arial" pitchFamily="2" charset="2"/>
              <a:buChar char="•"/>
            </a:pPr>
            <a:r>
              <a:rPr lang="en-US" b="1"/>
              <a:t>Plain</a:t>
            </a:r>
            <a:r>
              <a:rPr lang="en-US"/>
              <a:t>: Use simple, descriptive adjectives and minimize figurative language.</a:t>
            </a:r>
            <a:endParaRPr lang="en-US" b="1"/>
          </a:p>
        </p:txBody>
      </p:sp>
      <p:sp>
        <p:nvSpPr>
          <p:cNvPr id="7" name="Text Placeholder 6">
            <a:extLst>
              <a:ext uri="{FF2B5EF4-FFF2-40B4-BE49-F238E27FC236}">
                <a16:creationId xmlns:a16="http://schemas.microsoft.com/office/drawing/2014/main" id="{565288DF-98DA-A5E3-D1C4-BDB16A90F875}"/>
              </a:ext>
            </a:extLst>
          </p:cNvPr>
          <p:cNvSpPr>
            <a:spLocks noGrp="1"/>
          </p:cNvSpPr>
          <p:nvPr>
            <p:ph type="body" sz="quarter" idx="11"/>
          </p:nvPr>
        </p:nvSpPr>
        <p:spPr/>
        <p:txBody>
          <a:bodyPr/>
          <a:lstStyle/>
          <a:p>
            <a:r>
              <a:rPr lang="en-US"/>
              <a:t>Language in an APA paper should be: </a:t>
            </a:r>
          </a:p>
        </p:txBody>
      </p:sp>
      <p:cxnSp>
        <p:nvCxnSpPr>
          <p:cNvPr id="9" name="Straight Connector 8">
            <a:extLst>
              <a:ext uri="{FF2B5EF4-FFF2-40B4-BE49-F238E27FC236}">
                <a16:creationId xmlns:a16="http://schemas.microsoft.com/office/drawing/2014/main" id="{3927C1EB-3527-DE6F-095D-8C78AB5A48BB}"/>
              </a:ext>
            </a:extLst>
          </p:cNvPr>
          <p:cNvCxnSpPr>
            <a:cxnSpLocks/>
          </p:cNvCxnSpPr>
          <p:nvPr/>
        </p:nvCxnSpPr>
        <p:spPr>
          <a:xfrm>
            <a:off x="2949720" y="1889338"/>
            <a:ext cx="6833" cy="1897828"/>
          </a:xfrm>
          <a:prstGeom prst="line">
            <a:avLst/>
          </a:prstGeom>
          <a:ln w="28575">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13C8A89-86BC-7B38-C9E5-39451AF777F8}"/>
              </a:ext>
            </a:extLst>
          </p:cNvPr>
          <p:cNvCxnSpPr>
            <a:cxnSpLocks/>
          </p:cNvCxnSpPr>
          <p:nvPr/>
        </p:nvCxnSpPr>
        <p:spPr>
          <a:xfrm>
            <a:off x="5875410" y="1889338"/>
            <a:ext cx="0" cy="1897828"/>
          </a:xfrm>
          <a:prstGeom prst="line">
            <a:avLst/>
          </a:prstGeom>
          <a:ln w="28575">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62FB44CF-AC9F-2BAF-0F4E-682AF1FACCD6}"/>
              </a:ext>
            </a:extLst>
          </p:cNvPr>
          <p:cNvSpPr>
            <a:spLocks noGrp="1"/>
          </p:cNvSpPr>
          <p:nvPr>
            <p:ph type="sldNum" sz="quarter" idx="19"/>
          </p:nvPr>
        </p:nvSpPr>
        <p:spPr/>
        <p:txBody>
          <a:bodyPr/>
          <a:lstStyle/>
          <a:p>
            <a:fld id="{346097E4-2930-9D48-A5CE-AF00B0E70697}" type="slidenum">
              <a:rPr lang="en-US" smtClean="0"/>
              <a:t>5</a:t>
            </a:fld>
            <a:endParaRPr lang="en-US"/>
          </a:p>
        </p:txBody>
      </p:sp>
    </p:spTree>
    <p:extLst>
      <p:ext uri="{BB962C8B-B14F-4D97-AF65-F5344CB8AC3E}">
        <p14:creationId xmlns:p14="http://schemas.microsoft.com/office/powerpoint/2010/main" val="400907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F0344-A8FC-6BC7-453D-5D7026F06D90}"/>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5CF39918-9FB4-21F1-F770-91D8506C64F8}"/>
              </a:ext>
            </a:extLst>
          </p:cNvPr>
          <p:cNvSpPr>
            <a:spLocks noGrp="1"/>
          </p:cNvSpPr>
          <p:nvPr>
            <p:ph type="sldNum" sz="quarter" idx="16"/>
          </p:nvPr>
        </p:nvSpPr>
        <p:spPr/>
        <p:txBody>
          <a:bodyPr/>
          <a:lstStyle/>
          <a:p>
            <a:fld id="{346097E4-2930-9D48-A5CE-AF00B0E70697}" type="slidenum">
              <a:rPr lang="en-US" smtClean="0"/>
              <a:t>6</a:t>
            </a:fld>
            <a:endParaRPr lang="en-US"/>
          </a:p>
        </p:txBody>
      </p:sp>
      <p:sp>
        <p:nvSpPr>
          <p:cNvPr id="4" name="Content Placeholder 1">
            <a:extLst>
              <a:ext uri="{FF2B5EF4-FFF2-40B4-BE49-F238E27FC236}">
                <a16:creationId xmlns:a16="http://schemas.microsoft.com/office/drawing/2014/main" id="{2C695A0B-1904-F97A-1232-F4BC74E373B5}"/>
              </a:ext>
            </a:extLst>
          </p:cNvPr>
          <p:cNvSpPr txBox="1">
            <a:spLocks/>
          </p:cNvSpPr>
          <p:nvPr/>
        </p:nvSpPr>
        <p:spPr>
          <a:xfrm>
            <a:off x="666963" y="1589818"/>
            <a:ext cx="7206176" cy="44547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Report quantitative research, which uses empirical and numerical information often analyzed through statistical means.</a:t>
            </a:r>
          </a:p>
          <a:p>
            <a:pPr marL="342900" indent="-342900">
              <a:buFont typeface="Arial" panose="020B0604020202020204" pitchFamily="34" charset="0"/>
              <a:buChar char="•"/>
            </a:pPr>
            <a:r>
              <a:rPr lang="en-US" sz="2000"/>
              <a:t>Quantitative articles include: </a:t>
            </a:r>
            <a:endParaRPr lang="en-US" sz="2600"/>
          </a:p>
          <a:p>
            <a:pPr marL="800100" lvl="1" indent="-457200">
              <a:buFont typeface="Wingdings" pitchFamily="2" charset="2"/>
              <a:buChar char="§"/>
            </a:pPr>
            <a:endParaRPr lang="en-US" sz="2000"/>
          </a:p>
          <a:p>
            <a:pPr marL="800100" lvl="1" indent="-457200">
              <a:buFont typeface="+mj-lt"/>
              <a:buAutoNum type="arabicPeriod"/>
            </a:pPr>
            <a:r>
              <a:rPr lang="en-US" sz="2000"/>
              <a:t>Title Page</a:t>
            </a:r>
          </a:p>
          <a:p>
            <a:pPr marL="800100" lvl="1" indent="-457200">
              <a:buFont typeface="+mj-lt"/>
              <a:buAutoNum type="arabicPeriod"/>
            </a:pPr>
            <a:r>
              <a:rPr lang="en-US" sz="2000"/>
              <a:t>Abstract</a:t>
            </a:r>
          </a:p>
          <a:p>
            <a:pPr marL="800100" lvl="1" indent="-457200">
              <a:buFont typeface="+mj-lt"/>
              <a:buAutoNum type="arabicPeriod"/>
            </a:pPr>
            <a:r>
              <a:rPr lang="en-US" sz="2000"/>
              <a:t>Introduction</a:t>
            </a:r>
          </a:p>
          <a:p>
            <a:pPr marL="800100" lvl="1" indent="-457200">
              <a:buFont typeface="+mj-lt"/>
              <a:buAutoNum type="arabicPeriod"/>
            </a:pPr>
            <a:r>
              <a:rPr lang="en-US" sz="2000"/>
              <a:t>Method</a:t>
            </a:r>
          </a:p>
          <a:p>
            <a:pPr marL="800100" lvl="1" indent="-457200">
              <a:buFont typeface="+mj-lt"/>
              <a:buAutoNum type="arabicPeriod"/>
            </a:pPr>
            <a:r>
              <a:rPr lang="en-US" sz="2000"/>
              <a:t>Results</a:t>
            </a:r>
          </a:p>
          <a:p>
            <a:pPr marL="800100" lvl="1" indent="-457200">
              <a:buFont typeface="+mj-lt"/>
              <a:buAutoNum type="arabicPeriod"/>
            </a:pPr>
            <a:r>
              <a:rPr lang="en-US" sz="2000"/>
              <a:t>Discussion</a:t>
            </a:r>
          </a:p>
        </p:txBody>
      </p:sp>
      <p:sp>
        <p:nvSpPr>
          <p:cNvPr id="5" name="Title 2">
            <a:extLst>
              <a:ext uri="{FF2B5EF4-FFF2-40B4-BE49-F238E27FC236}">
                <a16:creationId xmlns:a16="http://schemas.microsoft.com/office/drawing/2014/main" id="{B7A6B15D-8024-865B-DAA7-6ED45769C90B}"/>
              </a:ext>
            </a:extLst>
          </p:cNvPr>
          <p:cNvSpPr>
            <a:spLocks noGrp="1"/>
          </p:cNvSpPr>
          <p:nvPr>
            <p:ph type="title"/>
          </p:nvPr>
        </p:nvSpPr>
        <p:spPr>
          <a:xfrm>
            <a:off x="351064" y="385004"/>
            <a:ext cx="8450036" cy="589032"/>
          </a:xfrm>
        </p:spPr>
        <p:txBody>
          <a:bodyPr>
            <a:normAutofit fontScale="90000"/>
          </a:bodyPr>
          <a:lstStyle/>
          <a:p>
            <a:r>
              <a:rPr lang="en-US"/>
              <a:t>Quantitative Articles</a:t>
            </a:r>
          </a:p>
        </p:txBody>
      </p:sp>
    </p:spTree>
    <p:extLst>
      <p:ext uri="{BB962C8B-B14F-4D97-AF65-F5344CB8AC3E}">
        <p14:creationId xmlns:p14="http://schemas.microsoft.com/office/powerpoint/2010/main" val="125441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7551A-9B23-F1E3-1A5B-1692DFF3BCA0}"/>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A3778A75-CBF8-2CF7-B2E5-EAFB9B636124}"/>
              </a:ext>
            </a:extLst>
          </p:cNvPr>
          <p:cNvSpPr>
            <a:spLocks noGrp="1"/>
          </p:cNvSpPr>
          <p:nvPr>
            <p:ph type="sldNum" sz="quarter" idx="16"/>
          </p:nvPr>
        </p:nvSpPr>
        <p:spPr/>
        <p:txBody>
          <a:bodyPr/>
          <a:lstStyle/>
          <a:p>
            <a:fld id="{346097E4-2930-9D48-A5CE-AF00B0E70697}" type="slidenum">
              <a:rPr lang="en-US" smtClean="0"/>
              <a:t>7</a:t>
            </a:fld>
            <a:endParaRPr lang="en-US"/>
          </a:p>
        </p:txBody>
      </p:sp>
      <p:sp>
        <p:nvSpPr>
          <p:cNvPr id="4" name="Content Placeholder 1">
            <a:extLst>
              <a:ext uri="{FF2B5EF4-FFF2-40B4-BE49-F238E27FC236}">
                <a16:creationId xmlns:a16="http://schemas.microsoft.com/office/drawing/2014/main" id="{8CFCE9B4-502A-2181-EA11-E5E9889E72EC}"/>
              </a:ext>
            </a:extLst>
          </p:cNvPr>
          <p:cNvSpPr txBox="1">
            <a:spLocks/>
          </p:cNvSpPr>
          <p:nvPr/>
        </p:nvSpPr>
        <p:spPr>
          <a:xfrm>
            <a:off x="561172" y="1565949"/>
            <a:ext cx="7488380" cy="374996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Report qualitative research, which uses scientific practices to learn more about human experiences that cannot be numerically quantified. </a:t>
            </a:r>
          </a:p>
          <a:p>
            <a:pPr marL="342900" indent="-342900">
              <a:buFont typeface="Arial" panose="020B0604020202020204" pitchFamily="34" charset="0"/>
              <a:buChar char="•"/>
            </a:pPr>
            <a:r>
              <a:rPr lang="en-US" sz="2000"/>
              <a:t>Qualitative articles include: </a:t>
            </a:r>
            <a:endParaRPr lang="en-US" sz="2600"/>
          </a:p>
          <a:p>
            <a:pPr marL="800100" lvl="1" indent="-457200">
              <a:buFont typeface="+mj-lt"/>
              <a:buAutoNum type="arabicPeriod"/>
            </a:pPr>
            <a:endParaRPr lang="en-US" sz="2000"/>
          </a:p>
          <a:p>
            <a:pPr marL="800100" lvl="1" indent="-457200">
              <a:buFont typeface="+mj-lt"/>
              <a:buAutoNum type="arabicPeriod"/>
            </a:pPr>
            <a:r>
              <a:rPr lang="en-US" sz="2000"/>
              <a:t>Title Page</a:t>
            </a:r>
          </a:p>
          <a:p>
            <a:pPr marL="800100" lvl="1" indent="-457200">
              <a:buFont typeface="+mj-lt"/>
              <a:buAutoNum type="arabicPeriod"/>
            </a:pPr>
            <a:r>
              <a:rPr lang="en-US" sz="2000"/>
              <a:t>Abstract</a:t>
            </a:r>
          </a:p>
          <a:p>
            <a:pPr marL="800100" lvl="1" indent="-457200">
              <a:buFont typeface="+mj-lt"/>
              <a:buAutoNum type="arabicPeriod"/>
            </a:pPr>
            <a:r>
              <a:rPr lang="en-US" sz="2000"/>
              <a:t>Introduction</a:t>
            </a:r>
          </a:p>
          <a:p>
            <a:pPr marL="800100" lvl="1" indent="-457200">
              <a:buFont typeface="+mj-lt"/>
              <a:buAutoNum type="arabicPeriod"/>
            </a:pPr>
            <a:r>
              <a:rPr lang="en-US" sz="2000"/>
              <a:t>Method</a:t>
            </a:r>
          </a:p>
          <a:p>
            <a:pPr marL="800100" lvl="1" indent="-457200">
              <a:buFont typeface="+mj-lt"/>
              <a:buAutoNum type="arabicPeriod"/>
            </a:pPr>
            <a:r>
              <a:rPr lang="en-US" sz="2000"/>
              <a:t>Findings/Results</a:t>
            </a:r>
          </a:p>
          <a:p>
            <a:pPr marL="800100" lvl="1" indent="-457200">
              <a:buFont typeface="+mj-lt"/>
              <a:buAutoNum type="arabicPeriod"/>
            </a:pPr>
            <a:r>
              <a:rPr lang="en-US" sz="2000"/>
              <a:t>Discussion</a:t>
            </a:r>
          </a:p>
        </p:txBody>
      </p:sp>
      <p:sp>
        <p:nvSpPr>
          <p:cNvPr id="5" name="Title 2">
            <a:extLst>
              <a:ext uri="{FF2B5EF4-FFF2-40B4-BE49-F238E27FC236}">
                <a16:creationId xmlns:a16="http://schemas.microsoft.com/office/drawing/2014/main" id="{D5BB00FD-FF4B-CC41-D412-EA942ABB4232}"/>
              </a:ext>
            </a:extLst>
          </p:cNvPr>
          <p:cNvSpPr>
            <a:spLocks noGrp="1"/>
          </p:cNvSpPr>
          <p:nvPr>
            <p:ph type="title"/>
          </p:nvPr>
        </p:nvSpPr>
        <p:spPr>
          <a:xfrm>
            <a:off x="351064" y="385004"/>
            <a:ext cx="8450036" cy="589032"/>
          </a:xfrm>
        </p:spPr>
        <p:txBody>
          <a:bodyPr>
            <a:normAutofit fontScale="90000"/>
          </a:bodyPr>
          <a:lstStyle/>
          <a:p>
            <a:r>
              <a:rPr lang="en-US"/>
              <a:t>Qualitative Articles</a:t>
            </a:r>
          </a:p>
        </p:txBody>
      </p:sp>
    </p:spTree>
    <p:extLst>
      <p:ext uri="{BB962C8B-B14F-4D97-AF65-F5344CB8AC3E}">
        <p14:creationId xmlns:p14="http://schemas.microsoft.com/office/powerpoint/2010/main" val="3777820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023D0-8B64-3A94-54A4-AEA91AAF48F4}"/>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767F39A6-62F3-7F77-4667-52519C61C25D}"/>
              </a:ext>
            </a:extLst>
          </p:cNvPr>
          <p:cNvSpPr>
            <a:spLocks noGrp="1"/>
          </p:cNvSpPr>
          <p:nvPr>
            <p:ph type="sldNum" sz="quarter" idx="16"/>
          </p:nvPr>
        </p:nvSpPr>
        <p:spPr/>
        <p:txBody>
          <a:bodyPr/>
          <a:lstStyle/>
          <a:p>
            <a:fld id="{346097E4-2930-9D48-A5CE-AF00B0E70697}" type="slidenum">
              <a:rPr lang="en-US" smtClean="0"/>
              <a:t>8</a:t>
            </a:fld>
            <a:endParaRPr lang="en-US"/>
          </a:p>
        </p:txBody>
      </p:sp>
      <p:sp>
        <p:nvSpPr>
          <p:cNvPr id="4" name="Content Placeholder 1">
            <a:extLst>
              <a:ext uri="{FF2B5EF4-FFF2-40B4-BE49-F238E27FC236}">
                <a16:creationId xmlns:a16="http://schemas.microsoft.com/office/drawing/2014/main" id="{5606FE76-F533-5D57-BD0F-86B9BEE152B0}"/>
              </a:ext>
            </a:extLst>
          </p:cNvPr>
          <p:cNvSpPr txBox="1">
            <a:spLocks/>
          </p:cNvSpPr>
          <p:nvPr/>
        </p:nvSpPr>
        <p:spPr>
          <a:xfrm>
            <a:off x="666427" y="1937909"/>
            <a:ext cx="8134673" cy="2982181"/>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Summarizes scientific literature on a particular research topic. </a:t>
            </a:r>
          </a:p>
          <a:p>
            <a:pPr marL="342900" indent="-342900">
              <a:buFont typeface="Arial" panose="020B0604020202020204" pitchFamily="34" charset="0"/>
              <a:buChar char="•"/>
            </a:pPr>
            <a:r>
              <a:rPr lang="en-US" sz="2000"/>
              <a:t>While the APA Publication Manual does not require a specific order for a literature review, a good literature review typically contains the following components: </a:t>
            </a:r>
          </a:p>
          <a:p>
            <a:endParaRPr lang="en-US" sz="2600"/>
          </a:p>
          <a:p>
            <a:pPr marL="800100" lvl="1" indent="-457200">
              <a:buFont typeface="+mj-lt"/>
              <a:buAutoNum type="arabicPeriod"/>
            </a:pPr>
            <a:r>
              <a:rPr lang="en-US" sz="2000"/>
              <a:t>Introduction</a:t>
            </a:r>
          </a:p>
          <a:p>
            <a:pPr marL="800100" lvl="1" indent="-457200">
              <a:buFont typeface="+mj-lt"/>
              <a:buAutoNum type="arabicPeriod"/>
            </a:pPr>
            <a:r>
              <a:rPr lang="en-US" sz="2000"/>
              <a:t>Thesis Statement</a:t>
            </a:r>
          </a:p>
          <a:p>
            <a:pPr marL="800100" lvl="1" indent="-457200">
              <a:buFont typeface="+mj-lt"/>
              <a:buAutoNum type="arabicPeriod"/>
            </a:pPr>
            <a:r>
              <a:rPr lang="en-US" sz="2000"/>
              <a:t>Summary and Synthesis of Sources</a:t>
            </a:r>
          </a:p>
          <a:p>
            <a:pPr marL="800100" lvl="1" indent="-457200">
              <a:buFont typeface="+mj-lt"/>
              <a:buAutoNum type="arabicPeriod"/>
            </a:pPr>
            <a:r>
              <a:rPr lang="en-US" sz="2000"/>
              <a:t>List of References</a:t>
            </a:r>
          </a:p>
        </p:txBody>
      </p:sp>
      <p:sp>
        <p:nvSpPr>
          <p:cNvPr id="5" name="Title 2">
            <a:extLst>
              <a:ext uri="{FF2B5EF4-FFF2-40B4-BE49-F238E27FC236}">
                <a16:creationId xmlns:a16="http://schemas.microsoft.com/office/drawing/2014/main" id="{34D925A7-43C0-9E4D-E2A2-D2B7282D6C08}"/>
              </a:ext>
            </a:extLst>
          </p:cNvPr>
          <p:cNvSpPr>
            <a:spLocks noGrp="1"/>
          </p:cNvSpPr>
          <p:nvPr>
            <p:ph type="title"/>
          </p:nvPr>
        </p:nvSpPr>
        <p:spPr>
          <a:xfrm>
            <a:off x="351064" y="385004"/>
            <a:ext cx="8450036" cy="589032"/>
          </a:xfrm>
        </p:spPr>
        <p:txBody>
          <a:bodyPr>
            <a:normAutofit fontScale="90000"/>
          </a:bodyPr>
          <a:lstStyle/>
          <a:p>
            <a:r>
              <a:rPr lang="en-US"/>
              <a:t>The Literature Review</a:t>
            </a:r>
          </a:p>
        </p:txBody>
      </p:sp>
    </p:spTree>
    <p:extLst>
      <p:ext uri="{BB962C8B-B14F-4D97-AF65-F5344CB8AC3E}">
        <p14:creationId xmlns:p14="http://schemas.microsoft.com/office/powerpoint/2010/main" val="297526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00EF-B905-B552-3C3B-58E78A7AE51C}"/>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4C0B4FF-BC00-B315-627D-78F6099A3857}"/>
              </a:ext>
            </a:extLst>
          </p:cNvPr>
          <p:cNvSpPr>
            <a:spLocks noGrp="1"/>
          </p:cNvSpPr>
          <p:nvPr>
            <p:ph type="sldNum" sz="quarter" idx="16"/>
          </p:nvPr>
        </p:nvSpPr>
        <p:spPr/>
        <p:txBody>
          <a:bodyPr/>
          <a:lstStyle/>
          <a:p>
            <a:fld id="{346097E4-2930-9D48-A5CE-AF00B0E70697}" type="slidenum">
              <a:rPr lang="en-US" smtClean="0"/>
              <a:t>9</a:t>
            </a:fld>
            <a:endParaRPr lang="en-US"/>
          </a:p>
        </p:txBody>
      </p:sp>
      <p:sp>
        <p:nvSpPr>
          <p:cNvPr id="4" name="Content Placeholder 1">
            <a:extLst>
              <a:ext uri="{FF2B5EF4-FFF2-40B4-BE49-F238E27FC236}">
                <a16:creationId xmlns:a16="http://schemas.microsoft.com/office/drawing/2014/main" id="{66B06562-51EB-0612-8238-14F23516B39B}"/>
              </a:ext>
            </a:extLst>
          </p:cNvPr>
          <p:cNvSpPr txBox="1">
            <a:spLocks/>
          </p:cNvSpPr>
          <p:nvPr/>
        </p:nvSpPr>
        <p:spPr>
          <a:xfrm>
            <a:off x="346982" y="1785886"/>
            <a:ext cx="8450036" cy="1215374"/>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itchFamily="2" charset="2"/>
              <a:buNone/>
              <a:defRPr sz="1500" b="0" i="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pitchFamily="2" charset="2"/>
              <a:buNone/>
              <a:defRPr sz="2100" b="0" i="0" kern="1200" baseline="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pitchFamily="2" charset="2"/>
              <a:buNone/>
              <a:defRPr sz="1800" b="0" i="0" kern="1200" baseline="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500" b="0" i="0" kern="1200" baseline="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If your essay is </a:t>
            </a:r>
            <a:r>
              <a:rPr lang="en-US" sz="2000" b="1"/>
              <a:t>not </a:t>
            </a:r>
            <a:r>
              <a:rPr lang="en-US" sz="2000"/>
              <a:t>quantitative, qualitative, or a literature review: </a:t>
            </a:r>
          </a:p>
          <a:p>
            <a:pPr marL="800100" lvl="1" indent="-457200">
              <a:buAutoNum type="arabicPeriod"/>
            </a:pPr>
            <a:r>
              <a:rPr lang="en-US" sz="2000"/>
              <a:t>Consult the instructor</a:t>
            </a:r>
          </a:p>
          <a:p>
            <a:pPr marL="800100" lvl="1" indent="-457200">
              <a:buAutoNum type="arabicPeriod"/>
            </a:pPr>
            <a:r>
              <a:rPr lang="en-US" sz="2000"/>
              <a:t>Consult the APA Publication Manual  </a:t>
            </a:r>
          </a:p>
        </p:txBody>
      </p:sp>
      <p:sp>
        <p:nvSpPr>
          <p:cNvPr id="5" name="Title 2">
            <a:extLst>
              <a:ext uri="{FF2B5EF4-FFF2-40B4-BE49-F238E27FC236}">
                <a16:creationId xmlns:a16="http://schemas.microsoft.com/office/drawing/2014/main" id="{367AF207-4D14-8011-D799-A41D3A1D1A06}"/>
              </a:ext>
            </a:extLst>
          </p:cNvPr>
          <p:cNvSpPr>
            <a:spLocks noGrp="1"/>
          </p:cNvSpPr>
          <p:nvPr>
            <p:ph type="title"/>
          </p:nvPr>
        </p:nvSpPr>
        <p:spPr>
          <a:xfrm>
            <a:off x="351064" y="385004"/>
            <a:ext cx="8450036" cy="589032"/>
          </a:xfrm>
        </p:spPr>
        <p:txBody>
          <a:bodyPr>
            <a:normAutofit fontScale="90000"/>
          </a:bodyPr>
          <a:lstStyle/>
          <a:p>
            <a:r>
              <a:rPr lang="en-US"/>
              <a:t>Types of APA Papers</a:t>
            </a:r>
          </a:p>
        </p:txBody>
      </p:sp>
    </p:spTree>
    <p:extLst>
      <p:ext uri="{BB962C8B-B14F-4D97-AF65-F5344CB8AC3E}">
        <p14:creationId xmlns:p14="http://schemas.microsoft.com/office/powerpoint/2010/main" val="331675692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58CD8B7C-5011-9843-9353-17E061D772B1}" vid="{EA13767D-C630-2546-A9B7-94E4AAF33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6778D8D98E94AAD03144786193D0D" ma:contentTypeVersion="20" ma:contentTypeDescription="Create a new document." ma:contentTypeScope="" ma:versionID="e9c86f72465c0136ddf71d00e8982fec">
  <xsd:schema xmlns:xsd="http://www.w3.org/2001/XMLSchema" xmlns:xs="http://www.w3.org/2001/XMLSchema" xmlns:p="http://schemas.microsoft.com/office/2006/metadata/properties" xmlns:ns2="066794b1-105b-4b92-b187-3d2ce68d7b5f" xmlns:ns3="b414a12a-3721-47f2-9660-b70f8cc9d6dc" targetNamespace="http://schemas.microsoft.com/office/2006/metadata/properties" ma:root="true" ma:fieldsID="d869561329c5b47b42bdd1d16055cf75" ns2:_="" ns3:_="">
    <xsd:import namespace="066794b1-105b-4b92-b187-3d2ce68d7b5f"/>
    <xsd:import namespace="b414a12a-3721-47f2-9660-b70f8cc9d6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794b1-105b-4b92-b187-3d2ce68d7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4a12a-3721-47f2-9660-b70f8cc9d6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906a22-eb95-4b0d-8f3a-cc805531c490}" ma:internalName="TaxCatchAll" ma:showField="CatchAllData" ma:web="b414a12a-3721-47f2-9660-b70f8cc9d6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414a12a-3721-47f2-9660-b70f8cc9d6dc">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066794b1-105b-4b92-b187-3d2ce68d7b5f">
      <Terms xmlns="http://schemas.microsoft.com/office/infopath/2007/PartnerControls"/>
    </lcf76f155ced4ddcb4097134ff3c332f>
    <TaxCatchAll xmlns="b414a12a-3721-47f2-9660-b70f8cc9d6dc" xsi:nil="true"/>
  </documentManagement>
</p:properties>
</file>

<file path=customXml/itemProps1.xml><?xml version="1.0" encoding="utf-8"?>
<ds:datastoreItem xmlns:ds="http://schemas.openxmlformats.org/officeDocument/2006/customXml" ds:itemID="{82C3C401-579E-4FD6-B6D6-35E611B40EAA}">
  <ds:schemaRefs>
    <ds:schemaRef ds:uri="066794b1-105b-4b92-b187-3d2ce68d7b5f"/>
    <ds:schemaRef ds:uri="b414a12a-3721-47f2-9660-b70f8cc9d6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3.xml><?xml version="1.0" encoding="utf-8"?>
<ds:datastoreItem xmlns:ds="http://schemas.openxmlformats.org/officeDocument/2006/customXml" ds:itemID="{21DE0D6C-581B-4814-98E7-EF172D5D46A1}">
  <ds:schemaRefs>
    <ds:schemaRef ds:uri="066794b1-105b-4b92-b187-3d2ce68d7b5f"/>
    <ds:schemaRef ds:uri="37af3f4b-4b66-46f9-8456-831d9bc3e737"/>
    <ds:schemaRef ds:uri="b414a12a-3721-47f2-9660-b70f8cc9d6dc"/>
    <ds:schemaRef ds:uri="d6656b4d-3fa0-4709-acfb-d5e813445d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40</Slides>
  <Notes>40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APA Formatting and Style Guide</vt:lpstr>
      <vt:lpstr>What is APA Style?</vt:lpstr>
      <vt:lpstr>Point of View</vt:lpstr>
      <vt:lpstr>Voice</vt:lpstr>
      <vt:lpstr>Language</vt:lpstr>
      <vt:lpstr>Quantitative Articles</vt:lpstr>
      <vt:lpstr>Qualitative Articles</vt:lpstr>
      <vt:lpstr>The Literature Review</vt:lpstr>
      <vt:lpstr>Types of APA Papers</vt:lpstr>
      <vt:lpstr>General APA Format</vt:lpstr>
      <vt:lpstr>General APA Format</vt:lpstr>
      <vt:lpstr>General APA Format</vt:lpstr>
      <vt:lpstr>Types of APA Papers</vt:lpstr>
      <vt:lpstr>Title Page: Student Paper</vt:lpstr>
      <vt:lpstr>Title Page: Professional Paper</vt:lpstr>
      <vt:lpstr>Title Page: Professional Paper</vt:lpstr>
      <vt:lpstr>Abstract Page</vt:lpstr>
      <vt:lpstr>Main Body (Text) </vt:lpstr>
      <vt:lpstr>Reference Page</vt:lpstr>
      <vt:lpstr>Main Body (Text) </vt:lpstr>
      <vt:lpstr>Reference: Basics </vt:lpstr>
      <vt:lpstr>Making the Reference List</vt:lpstr>
      <vt:lpstr>In-text Citations: Page Numbers</vt:lpstr>
      <vt:lpstr>In-text Citations: Quotations</vt:lpstr>
      <vt:lpstr>In-text Citations: Summary or Paraphrase </vt:lpstr>
      <vt:lpstr>In-text Citations: Signal Words</vt:lpstr>
      <vt:lpstr>In-text Citations: Works with Two Authors</vt:lpstr>
      <vt:lpstr>In-text Citations: Works with Three+ Authors</vt:lpstr>
      <vt:lpstr>In-text Citations: Unknown Author</vt:lpstr>
      <vt:lpstr>In-text Citations: Group Authors</vt:lpstr>
      <vt:lpstr>In-text Citations: Same Last  Name / Author</vt:lpstr>
      <vt:lpstr>In-text Citations: Personal Communication</vt:lpstr>
      <vt:lpstr>In-text Citations: No Page Numbers</vt:lpstr>
      <vt:lpstr>In-text Citations: No Page Numbers</vt:lpstr>
      <vt:lpstr>Headings</vt:lpstr>
      <vt:lpstr>Headings</vt:lpstr>
      <vt:lpstr>Tables</vt:lpstr>
      <vt:lpstr>Figures</vt:lpstr>
      <vt:lpstr>Reference</vt:lpstr>
      <vt:lpstr>APA Formatting and Style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Carlos Montoya Lopez</dc:creator>
  <cp:revision>1</cp:revision>
  <dcterms:created xsi:type="dcterms:W3CDTF">2025-06-09T16:33:08Z</dcterms:created>
  <dcterms:modified xsi:type="dcterms:W3CDTF">2025-08-04T14:00:04Z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0x010100B046778D8D98E94AAD03144786193D0D</vt:lpwstr>
  </property>
  <property fmtid="{D5CDD505-2E9C-101B-9397-08002B2CF9AE}" pid="3" name="MediaServiceImageTags">
    <vt:lpwstr/>
  </property>
  <property fmtid="{D5CDD505-2E9C-101B-9397-08002B2CF9AE}" pid="4" name="MSIP_Label_f7606f69-b0ae-4874-be30-7d43a3c7be10_Enabled">
    <vt:lpwstr>true</vt:lpwstr>
  </property>
  <property fmtid="{D5CDD505-2E9C-101B-9397-08002B2CF9AE}" pid="5" name="MSIP_Label_f7606f69-b0ae-4874-be30-7d43a3c7be10_SetDate">
    <vt:lpwstr>2025-06-09T16:33:50Z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0dffd40b-17a8-403c-ba71-4d1b5aefa598</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ies>
</file>